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577" r:id="rId2"/>
    <p:sldId id="595" r:id="rId3"/>
    <p:sldId id="642" r:id="rId4"/>
    <p:sldId id="640" r:id="rId5"/>
    <p:sldId id="659" r:id="rId6"/>
    <p:sldId id="660" r:id="rId7"/>
    <p:sldId id="661" r:id="rId8"/>
    <p:sldId id="662" r:id="rId9"/>
    <p:sldId id="663" r:id="rId10"/>
    <p:sldId id="664" r:id="rId11"/>
    <p:sldId id="665" r:id="rId12"/>
    <p:sldId id="655" r:id="rId13"/>
    <p:sldId id="666" r:id="rId14"/>
    <p:sldId id="641" r:id="rId15"/>
    <p:sldId id="657" r:id="rId16"/>
    <p:sldId id="658" r:id="rId17"/>
    <p:sldId id="643" r:id="rId18"/>
    <p:sldId id="597" r:id="rId19"/>
    <p:sldId id="599" r:id="rId20"/>
    <p:sldId id="667" r:id="rId21"/>
    <p:sldId id="686" r:id="rId22"/>
    <p:sldId id="600" r:id="rId23"/>
    <p:sldId id="601" r:id="rId24"/>
    <p:sldId id="644" r:id="rId25"/>
    <p:sldId id="605" r:id="rId26"/>
    <p:sldId id="602" r:id="rId27"/>
    <p:sldId id="685" r:id="rId28"/>
    <p:sldId id="669" r:id="rId29"/>
    <p:sldId id="670" r:id="rId30"/>
    <p:sldId id="604" r:id="rId31"/>
    <p:sldId id="609" r:id="rId32"/>
    <p:sldId id="610" r:id="rId33"/>
    <p:sldId id="611" r:id="rId34"/>
    <p:sldId id="613" r:id="rId35"/>
    <p:sldId id="680" r:id="rId36"/>
    <p:sldId id="616" r:id="rId37"/>
    <p:sldId id="617" r:id="rId38"/>
    <p:sldId id="619" r:id="rId39"/>
    <p:sldId id="621" r:id="rId40"/>
    <p:sldId id="634" r:id="rId41"/>
    <p:sldId id="653" r:id="rId42"/>
    <p:sldId id="654" r:id="rId43"/>
    <p:sldId id="635" r:id="rId44"/>
    <p:sldId id="636" r:id="rId45"/>
    <p:sldId id="681" r:id="rId46"/>
    <p:sldId id="629" r:id="rId47"/>
    <p:sldId id="630" r:id="rId48"/>
    <p:sldId id="633" r:id="rId49"/>
    <p:sldId id="596" r:id="rId5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EB8"/>
    <a:srgbClr val="75BEE9"/>
    <a:srgbClr val="000099"/>
    <a:srgbClr val="009ED6"/>
    <a:srgbClr val="0099FF"/>
    <a:srgbClr val="0033CC"/>
    <a:srgbClr val="32469A"/>
    <a:srgbClr val="243C80"/>
    <a:srgbClr val="204898"/>
    <a:srgbClr val="203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61" autoAdjust="0"/>
  </p:normalViewPr>
  <p:slideViewPr>
    <p:cSldViewPr>
      <p:cViewPr varScale="1">
        <p:scale>
          <a:sx n="57" d="100"/>
          <a:sy n="57" d="100"/>
        </p:scale>
        <p:origin x="1776" y="54"/>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66" d="100"/>
          <a:sy n="66" d="100"/>
        </p:scale>
        <p:origin x="-3154"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EDB6DF3-FA61-45CB-BE27-053A00556DB1}" type="datetimeFigureOut">
              <a:rPr lang="en-US" smtClean="0"/>
              <a:t>4/11/2016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smtClean="0"/>
              <a:t>jksdksd jh jhfkjhfsd</a:t>
            </a: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AFA7AAB-6417-4573-AFEB-2CFC05049505}" type="slidenum">
              <a:rPr lang="en-US" smtClean="0"/>
              <a:t>‹№›</a:t>
            </a:fld>
            <a:endParaRPr lang="en-US"/>
          </a:p>
        </p:txBody>
      </p:sp>
    </p:spTree>
    <p:extLst>
      <p:ext uri="{BB962C8B-B14F-4D97-AF65-F5344CB8AC3E}">
        <p14:creationId xmlns:p14="http://schemas.microsoft.com/office/powerpoint/2010/main" val="1973822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89C4D45-EFF8-479D-AF6F-9BB9BF232254}" type="datetimeFigureOut">
              <a:rPr lang="en-US" smtClean="0"/>
              <a:pPr/>
              <a:t>4/11/2016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r>
              <a:rPr lang="en-US" err="1" smtClean="0"/>
              <a:t>jksdksd</a:t>
            </a:r>
            <a:r>
              <a:rPr lang="en-US" smtClean="0"/>
              <a:t> </a:t>
            </a:r>
            <a:r>
              <a:rPr lang="en-US" err="1" smtClean="0"/>
              <a:t>jh</a:t>
            </a:r>
            <a:r>
              <a:rPr lang="en-US" smtClean="0"/>
              <a:t> </a:t>
            </a:r>
            <a:r>
              <a:rPr lang="en-US" err="1" smtClean="0"/>
              <a:t>jhfkjhfsd</a:t>
            </a: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B208339-1CDE-4508-95CE-C65DBDC3BF13}" type="slidenum">
              <a:rPr lang="en-US" smtClean="0"/>
              <a:pPr/>
              <a:t>‹№›</a:t>
            </a:fld>
            <a:endParaRPr lang="en-US"/>
          </a:p>
        </p:txBody>
      </p:sp>
    </p:spTree>
    <p:extLst>
      <p:ext uri="{BB962C8B-B14F-4D97-AF65-F5344CB8AC3E}">
        <p14:creationId xmlns:p14="http://schemas.microsoft.com/office/powerpoint/2010/main" val="11661225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en-US" dirty="0" smtClean="0"/>
              <a:t>C</a:t>
            </a:r>
            <a:r>
              <a:rPr lang="uk-UA" dirty="0" err="1" smtClean="0"/>
              <a:t>утичка</a:t>
            </a:r>
            <a:r>
              <a:rPr lang="uk-UA" baseline="0" dirty="0" smtClean="0"/>
              <a:t> навколо </a:t>
            </a:r>
            <a:r>
              <a:rPr lang="uk-UA" baseline="0" dirty="0" err="1" smtClean="0"/>
              <a:t>мяча</a:t>
            </a:r>
            <a:endParaRPr lang="uk-UA" dirty="0"/>
          </a:p>
        </p:txBody>
      </p:sp>
      <p:sp>
        <p:nvSpPr>
          <p:cNvPr id="4" name="Місце для нижнього колонтитула 3"/>
          <p:cNvSpPr>
            <a:spLocks noGrp="1"/>
          </p:cNvSpPr>
          <p:nvPr>
            <p:ph type="ftr" sz="quarter" idx="10"/>
          </p:nvPr>
        </p:nvSpPr>
        <p:spPr/>
        <p:txBody>
          <a:bodyPr/>
          <a:lstStyle/>
          <a:p>
            <a:r>
              <a:rPr lang="en-US" smtClean="0"/>
              <a:t>jksdksd jh jhfkjhfsd</a:t>
            </a:r>
            <a:endParaRPr lang="en-US"/>
          </a:p>
        </p:txBody>
      </p:sp>
      <p:sp>
        <p:nvSpPr>
          <p:cNvPr id="5" name="Місце для номера слайда 4"/>
          <p:cNvSpPr>
            <a:spLocks noGrp="1"/>
          </p:cNvSpPr>
          <p:nvPr>
            <p:ph type="sldNum" sz="quarter" idx="11"/>
          </p:nvPr>
        </p:nvSpPr>
        <p:spPr/>
        <p:txBody>
          <a:bodyPr/>
          <a:lstStyle/>
          <a:p>
            <a:fld id="{0B208339-1CDE-4508-95CE-C65DBDC3BF13}" type="slidenum">
              <a:rPr lang="en-US" smtClean="0"/>
              <a:pPr/>
              <a:t>1</a:t>
            </a:fld>
            <a:endParaRPr lang="en-US"/>
          </a:p>
        </p:txBody>
      </p:sp>
    </p:spTree>
    <p:extLst>
      <p:ext uri="{BB962C8B-B14F-4D97-AF65-F5344CB8AC3E}">
        <p14:creationId xmlns:p14="http://schemas.microsoft.com/office/powerpoint/2010/main" val="3157569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11</a:t>
            </a:fld>
            <a:endParaRPr lang="en-US"/>
          </a:p>
        </p:txBody>
      </p:sp>
    </p:spTree>
    <p:extLst>
      <p:ext uri="{BB962C8B-B14F-4D97-AF65-F5344CB8AC3E}">
        <p14:creationId xmlns:p14="http://schemas.microsoft.com/office/powerpoint/2010/main" val="2397100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Faster</a:t>
            </a:r>
            <a:r>
              <a:rPr lang="uk-UA" dirty="0" smtClean="0"/>
              <a:t> – швидше</a:t>
            </a:r>
          </a:p>
          <a:p>
            <a:endParaRPr lang="uk-UA" dirty="0"/>
          </a:p>
        </p:txBody>
      </p:sp>
      <p:sp>
        <p:nvSpPr>
          <p:cNvPr id="4" name="Нижний колонтитул 3"/>
          <p:cNvSpPr>
            <a:spLocks noGrp="1"/>
          </p:cNvSpPr>
          <p:nvPr>
            <p:ph type="ftr" sz="quarter" idx="10"/>
          </p:nvPr>
        </p:nvSpPr>
        <p:spPr/>
        <p:txBody>
          <a:bodyPr/>
          <a:lstStyle/>
          <a:p>
            <a:r>
              <a:rPr lang="en-US" smtClean="0"/>
              <a:t>jksdksd jh jhfkjhfsd</a:t>
            </a:r>
            <a:endParaRPr lang="en-US"/>
          </a:p>
        </p:txBody>
      </p:sp>
      <p:sp>
        <p:nvSpPr>
          <p:cNvPr id="5" name="Номер слайда 4"/>
          <p:cNvSpPr>
            <a:spLocks noGrp="1"/>
          </p:cNvSpPr>
          <p:nvPr>
            <p:ph type="sldNum" sz="quarter" idx="11"/>
          </p:nvPr>
        </p:nvSpPr>
        <p:spPr/>
        <p:txBody>
          <a:bodyPr/>
          <a:lstStyle/>
          <a:p>
            <a:fld id="{0B208339-1CDE-4508-95CE-C65DBDC3BF13}" type="slidenum">
              <a:rPr lang="en-US" smtClean="0"/>
              <a:pPr/>
              <a:t>13</a:t>
            </a:fld>
            <a:endParaRPr lang="en-US"/>
          </a:p>
        </p:txBody>
      </p:sp>
    </p:spTree>
    <p:extLst>
      <p:ext uri="{BB962C8B-B14F-4D97-AF65-F5344CB8AC3E}">
        <p14:creationId xmlns:p14="http://schemas.microsoft.com/office/powerpoint/2010/main" val="1391524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Порівнюючи з каскадною моделлю,</a:t>
            </a:r>
            <a:r>
              <a:rPr lang="uk-UA" baseline="0" dirty="0" smtClean="0"/>
              <a:t> де кожна фаза мусить завершитися, перш ніж починається інша в гнучкій вони проходять для кожної ітерації одночасно.</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14</a:t>
            </a:fld>
            <a:endParaRPr lang="en-US"/>
          </a:p>
        </p:txBody>
      </p:sp>
    </p:spTree>
    <p:extLst>
      <p:ext uri="{BB962C8B-B14F-4D97-AF65-F5344CB8AC3E}">
        <p14:creationId xmlns:p14="http://schemas.microsoft.com/office/powerpoint/2010/main" val="72529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15</a:t>
            </a:fld>
            <a:endParaRPr lang="en-US"/>
          </a:p>
        </p:txBody>
      </p:sp>
    </p:spTree>
    <p:extLst>
      <p:ext uri="{BB962C8B-B14F-4D97-AF65-F5344CB8AC3E}">
        <p14:creationId xmlns:p14="http://schemas.microsoft.com/office/powerpoint/2010/main" val="72529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16</a:t>
            </a:fld>
            <a:endParaRPr lang="en-US"/>
          </a:p>
        </p:txBody>
      </p:sp>
    </p:spTree>
    <p:extLst>
      <p:ext uri="{BB962C8B-B14F-4D97-AF65-F5344CB8AC3E}">
        <p14:creationId xmlns:p14="http://schemas.microsoft.com/office/powerpoint/2010/main" val="725290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18</a:t>
            </a:fld>
            <a:endParaRPr lang="en-US"/>
          </a:p>
        </p:txBody>
      </p:sp>
    </p:spTree>
    <p:extLst>
      <p:ext uri="{BB962C8B-B14F-4D97-AF65-F5344CB8AC3E}">
        <p14:creationId xmlns:p14="http://schemas.microsoft.com/office/powerpoint/2010/main" val="2198219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Скорочений рисунок</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19</a:t>
            </a:fld>
            <a:endParaRPr lang="en-US"/>
          </a:p>
        </p:txBody>
      </p:sp>
    </p:spTree>
    <p:extLst>
      <p:ext uri="{BB962C8B-B14F-4D97-AF65-F5344CB8AC3E}">
        <p14:creationId xmlns:p14="http://schemas.microsoft.com/office/powerpoint/2010/main" val="3364530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sz="1200" b="1" i="0" kern="1200" dirty="0" smtClean="0">
                <a:solidFill>
                  <a:schemeClr val="tx1"/>
                </a:solidFill>
                <a:effectLst/>
                <a:latin typeface="+mn-lt"/>
                <a:ea typeface="+mn-ea"/>
                <a:cs typeface="+mn-cs"/>
              </a:rPr>
              <a:t>Артефактами</a:t>
            </a:r>
            <a:r>
              <a:rPr lang="uk-UA" sz="1200" b="0" i="0" kern="1200" dirty="0" smtClean="0">
                <a:solidFill>
                  <a:schemeClr val="tx1"/>
                </a:solidFill>
                <a:effectLst/>
                <a:latin typeface="+mn-lt"/>
                <a:ea typeface="+mn-ea"/>
                <a:cs typeface="+mn-cs"/>
              </a:rPr>
              <a:t> даного циклу є - </a:t>
            </a:r>
            <a:r>
              <a:rPr lang="en-US" sz="1200" b="0" i="1" kern="1200" dirty="0" smtClean="0">
                <a:solidFill>
                  <a:schemeClr val="tx1"/>
                </a:solidFill>
                <a:effectLst/>
                <a:latin typeface="+mn-lt"/>
                <a:ea typeface="+mn-ea"/>
                <a:cs typeface="+mn-cs"/>
              </a:rPr>
              <a:t>Product Backlog</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Sprint Backlog</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Potentially Shippable Product Increment(PSPI)</a:t>
            </a:r>
            <a:r>
              <a:rPr lang="en-US" sz="1200" b="0" i="0" kern="1200" dirty="0" smtClean="0">
                <a:solidFill>
                  <a:schemeClr val="tx1"/>
                </a:solidFill>
                <a:effectLst/>
                <a:latin typeface="+mn-lt"/>
                <a:ea typeface="+mn-ea"/>
                <a:cs typeface="+mn-cs"/>
              </a:rPr>
              <a:t>, </a:t>
            </a:r>
            <a:r>
              <a:rPr lang="uk-UA" sz="1200" b="0" i="0" kern="1200" dirty="0" smtClean="0">
                <a:solidFill>
                  <a:schemeClr val="tx1"/>
                </a:solidFill>
                <a:effectLst/>
                <a:latin typeface="+mn-lt"/>
                <a:ea typeface="+mn-ea"/>
                <a:cs typeface="+mn-cs"/>
              </a:rPr>
              <a:t>а також, не зображені на даній діаграмі, </a:t>
            </a:r>
            <a:r>
              <a:rPr lang="en-US" sz="1200" b="0" i="1" kern="1200" dirty="0" smtClean="0">
                <a:solidFill>
                  <a:schemeClr val="tx1"/>
                </a:solidFill>
                <a:effectLst/>
                <a:latin typeface="+mn-lt"/>
                <a:ea typeface="+mn-ea"/>
                <a:cs typeface="+mn-cs"/>
              </a:rPr>
              <a:t>Release Burndown</a:t>
            </a:r>
            <a:r>
              <a:rPr lang="en-US" sz="1200" b="0" i="0" kern="1200" dirty="0" smtClean="0">
                <a:solidFill>
                  <a:schemeClr val="tx1"/>
                </a:solidFill>
                <a:effectLst/>
                <a:latin typeface="+mn-lt"/>
                <a:ea typeface="+mn-ea"/>
                <a:cs typeface="+mn-cs"/>
              </a:rPr>
              <a:t> </a:t>
            </a:r>
            <a:r>
              <a:rPr lang="uk-UA" sz="1200" b="0" i="0" kern="1200" dirty="0" smtClean="0">
                <a:solidFill>
                  <a:schemeClr val="tx1"/>
                </a:solidFill>
                <a:effectLst/>
                <a:latin typeface="+mn-lt"/>
                <a:ea typeface="+mn-ea"/>
                <a:cs typeface="+mn-cs"/>
              </a:rPr>
              <a:t>і </a:t>
            </a:r>
            <a:r>
              <a:rPr lang="en-US" sz="1200" b="0" i="1" kern="1200" dirty="0" err="1" smtClean="0">
                <a:solidFill>
                  <a:schemeClr val="tx1"/>
                </a:solidFill>
                <a:effectLst/>
                <a:latin typeface="+mn-lt"/>
                <a:ea typeface="+mn-ea"/>
                <a:cs typeface="+mn-cs"/>
              </a:rPr>
              <a:t>Srpint</a:t>
            </a:r>
            <a:r>
              <a:rPr lang="en-US" sz="1200" b="0" i="1" kern="1200" dirty="0" smtClean="0">
                <a:solidFill>
                  <a:schemeClr val="tx1"/>
                </a:solidFill>
                <a:effectLst/>
                <a:latin typeface="+mn-lt"/>
                <a:ea typeface="+mn-ea"/>
                <a:cs typeface="+mn-cs"/>
              </a:rPr>
              <a:t> Burndown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Increment -</a:t>
            </a:r>
            <a:r>
              <a:rPr lang="uk-UA" sz="1200" b="0" i="0" kern="1200" dirty="0" smtClean="0">
                <a:solidFill>
                  <a:schemeClr val="tx1"/>
                </a:solidFill>
                <a:effectLst/>
                <a:latin typeface="+mn-lt"/>
                <a:ea typeface="+mn-ea"/>
                <a:cs typeface="+mn-cs"/>
              </a:rPr>
              <a:t> приріст</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shippable – </a:t>
            </a:r>
            <a:r>
              <a:rPr lang="uk-UA" sz="1200" b="0" i="0" kern="1200" dirty="0" smtClean="0">
                <a:solidFill>
                  <a:schemeClr val="tx1"/>
                </a:solidFill>
                <a:effectLst/>
                <a:latin typeface="+mn-lt"/>
                <a:ea typeface="+mn-ea"/>
                <a:cs typeface="+mn-cs"/>
              </a:rPr>
              <a:t>доставити</a:t>
            </a:r>
            <a:r>
              <a:rPr lang="uk-UA" sz="1200" b="0" i="0" kern="1200" baseline="0" dirty="0" smtClean="0">
                <a:solidFill>
                  <a:schemeClr val="tx1"/>
                </a:solidFill>
                <a:effectLst/>
                <a:latin typeface="+mn-lt"/>
                <a:ea typeface="+mn-ea"/>
                <a:cs typeface="+mn-cs"/>
              </a:rPr>
              <a:t> товар</a:t>
            </a:r>
            <a:endParaRPr lang="en-US" sz="1200" b="0" i="0" kern="1200" dirty="0" smtClean="0">
              <a:solidFill>
                <a:schemeClr val="tx1"/>
              </a:solidFill>
              <a:effectLst/>
              <a:latin typeface="+mn-lt"/>
              <a:ea typeface="+mn-ea"/>
              <a:cs typeface="+mn-cs"/>
            </a:endParaRPr>
          </a:p>
          <a:p>
            <a:r>
              <a:rPr lang="uk-UA" sz="1200" b="0" i="0" kern="1200" dirty="0" smtClean="0">
                <a:solidFill>
                  <a:schemeClr val="tx1"/>
                </a:solidFill>
                <a:effectLst/>
                <a:latin typeface="+mn-lt"/>
                <a:ea typeface="+mn-ea"/>
                <a:cs typeface="+mn-cs"/>
              </a:rPr>
              <a:t>До </a:t>
            </a:r>
            <a:r>
              <a:rPr lang="uk-UA" sz="1200" b="1" i="0" kern="1200" dirty="0" smtClean="0">
                <a:solidFill>
                  <a:schemeClr val="tx1"/>
                </a:solidFill>
                <a:effectLst/>
                <a:latin typeface="+mn-lt"/>
                <a:ea typeface="+mn-ea"/>
                <a:cs typeface="+mn-cs"/>
              </a:rPr>
              <a:t>подій</a:t>
            </a:r>
            <a:r>
              <a:rPr lang="uk-UA" sz="1200" b="0" i="0" kern="1200" dirty="0" smtClean="0">
                <a:solidFill>
                  <a:schemeClr val="tx1"/>
                </a:solidFill>
                <a:effectLst/>
                <a:latin typeface="+mn-lt"/>
                <a:ea typeface="+mn-ea"/>
                <a:cs typeface="+mn-cs"/>
              </a:rPr>
              <a:t> цього ж циклу відносяться - </a:t>
            </a:r>
            <a:r>
              <a:rPr lang="en-US" sz="1200" b="0" i="1" kern="1200" dirty="0" smtClean="0">
                <a:solidFill>
                  <a:schemeClr val="tx1"/>
                </a:solidFill>
                <a:effectLst/>
                <a:latin typeface="+mn-lt"/>
                <a:ea typeface="+mn-ea"/>
                <a:cs typeface="+mn-cs"/>
              </a:rPr>
              <a:t>Sprint Planning</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Sprint, Daily Scrum</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Sprint Review</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Sprint Retrospective</a:t>
            </a:r>
            <a:r>
              <a:rPr lang="en-US" sz="1200" b="0" i="0" kern="1200" dirty="0" smtClean="0">
                <a:solidFill>
                  <a:schemeClr val="tx1"/>
                </a:solidFill>
                <a:effectLst/>
                <a:latin typeface="+mn-lt"/>
                <a:ea typeface="+mn-ea"/>
                <a:cs typeface="+mn-cs"/>
              </a:rPr>
              <a:t>.</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20</a:t>
            </a:fld>
            <a:endParaRPr lang="en-US"/>
          </a:p>
        </p:txBody>
      </p:sp>
    </p:spTree>
    <p:extLst>
      <p:ext uri="{BB962C8B-B14F-4D97-AF65-F5344CB8AC3E}">
        <p14:creationId xmlns:p14="http://schemas.microsoft.com/office/powerpoint/2010/main" val="3847208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21</a:t>
            </a:fld>
            <a:endParaRPr lang="en-US"/>
          </a:p>
        </p:txBody>
      </p:sp>
    </p:spTree>
    <p:extLst>
      <p:ext uri="{BB962C8B-B14F-4D97-AF65-F5344CB8AC3E}">
        <p14:creationId xmlns:p14="http://schemas.microsoft.com/office/powerpoint/2010/main" val="4046575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На кожному </a:t>
            </a:r>
            <a:r>
              <a:rPr lang="uk-UA" dirty="0" err="1" smtClean="0"/>
              <a:t>спрінті</a:t>
            </a:r>
            <a:r>
              <a:rPr lang="uk-UA" dirty="0" smtClean="0"/>
              <a:t> працюють всі фази ЖЦ</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22</a:t>
            </a:fld>
            <a:endParaRPr lang="en-US"/>
          </a:p>
        </p:txBody>
      </p:sp>
    </p:spTree>
    <p:extLst>
      <p:ext uri="{BB962C8B-B14F-4D97-AF65-F5344CB8AC3E}">
        <p14:creationId xmlns:p14="http://schemas.microsoft.com/office/powerpoint/2010/main" val="422903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Швидка (</a:t>
            </a:r>
            <a:r>
              <a:rPr lang="uk-UA" dirty="0" err="1" smtClean="0"/>
              <a:t>аджайл</a:t>
            </a:r>
            <a:r>
              <a:rPr lang="uk-UA" dirty="0" smtClean="0"/>
              <a:t>)</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a:t>
            </a:fld>
            <a:endParaRPr lang="en-US"/>
          </a:p>
        </p:txBody>
      </p:sp>
    </p:spTree>
    <p:extLst>
      <p:ext uri="{BB962C8B-B14F-4D97-AF65-F5344CB8AC3E}">
        <p14:creationId xmlns:p14="http://schemas.microsoft.com/office/powerpoint/2010/main" val="2410717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23</a:t>
            </a:fld>
            <a:endParaRPr lang="en-US"/>
          </a:p>
        </p:txBody>
      </p:sp>
    </p:spTree>
    <p:extLst>
      <p:ext uri="{BB962C8B-B14F-4D97-AF65-F5344CB8AC3E}">
        <p14:creationId xmlns:p14="http://schemas.microsoft.com/office/powerpoint/2010/main" val="3597026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25</a:t>
            </a:fld>
            <a:endParaRPr lang="en-US"/>
          </a:p>
        </p:txBody>
      </p:sp>
    </p:spTree>
    <p:extLst>
      <p:ext uri="{BB962C8B-B14F-4D97-AF65-F5344CB8AC3E}">
        <p14:creationId xmlns:p14="http://schemas.microsoft.com/office/powerpoint/2010/main" val="172882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smtClean="0"/>
          </a:p>
          <a:p>
            <a:endParaRPr lang="uk-UA" dirty="0" smtClean="0"/>
          </a:p>
          <a:p>
            <a:r>
              <a:rPr lang="en-US" dirty="0" smtClean="0"/>
              <a:t>The Scrum Team consists of the </a:t>
            </a:r>
            <a:r>
              <a:rPr lang="en-US" dirty="0" err="1" smtClean="0"/>
              <a:t>ScrumMaster</a:t>
            </a:r>
            <a:r>
              <a:rPr lang="en-US" dirty="0" smtClean="0"/>
              <a:t>, the Product Owner, and the  Team.  </a:t>
            </a:r>
          </a:p>
          <a:p>
            <a:r>
              <a:rPr lang="en-US" dirty="0" smtClean="0"/>
              <a:t>Everyone  else  is  a  “chicken.” Scrum  Team  members  are  called  “pigs.”    The  Product Owner  is  the  “pig”  of  the  Product  Backlog.   </a:t>
            </a:r>
          </a:p>
          <a:p>
            <a:r>
              <a:rPr lang="en-US" dirty="0" smtClean="0"/>
              <a:t>The  Team  is  the  “pig”  of the  Sprint  work.  The  </a:t>
            </a:r>
            <a:r>
              <a:rPr lang="en-US" dirty="0" err="1" smtClean="0"/>
              <a:t>ScrumMaster</a:t>
            </a:r>
            <a:r>
              <a:rPr lang="en-US" dirty="0" smtClean="0"/>
              <a:t>  is  the  “pig”  of  the  Scrum  process. </a:t>
            </a:r>
          </a:p>
          <a:p>
            <a:endParaRPr lang="en-US" dirty="0" smtClean="0"/>
          </a:p>
          <a:p>
            <a:endParaRPr lang="en-US" dirty="0" smtClean="0"/>
          </a:p>
          <a:p>
            <a:r>
              <a:rPr lang="en-US" dirty="0" smtClean="0"/>
              <a:t>Chickens  cannot  tell  “pigs”  how  to  do their work. </a:t>
            </a:r>
          </a:p>
          <a:p>
            <a:endParaRPr lang="en-US" dirty="0" smtClean="0"/>
          </a:p>
          <a:p>
            <a:r>
              <a:rPr lang="en-US" dirty="0" smtClean="0"/>
              <a:t>Chickens and pigs come from the story, “A chicken and a pig are together when the chicken says, "Let's start a restaurant!"</a:t>
            </a:r>
          </a:p>
          <a:p>
            <a:r>
              <a:rPr lang="en-US" dirty="0" smtClean="0"/>
              <a:t>The pig thinks it over and says, "What would we call this restaurant?"</a:t>
            </a:r>
          </a:p>
          <a:p>
            <a:r>
              <a:rPr lang="en-US" dirty="0" smtClean="0"/>
              <a:t>The chicken says, "Ham n' Eggs!"</a:t>
            </a:r>
          </a:p>
          <a:p>
            <a:r>
              <a:rPr lang="en-US" dirty="0" smtClean="0"/>
              <a:t>The pig says, "No thanks, I'd be committed, but you'd only be involved!”</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26</a:t>
            </a:fld>
            <a:endParaRPr lang="en-US"/>
          </a:p>
        </p:txBody>
      </p:sp>
    </p:spTree>
    <p:extLst>
      <p:ext uri="{BB962C8B-B14F-4D97-AF65-F5344CB8AC3E}">
        <p14:creationId xmlns:p14="http://schemas.microsoft.com/office/powerpoint/2010/main" val="247627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smtClean="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27</a:t>
            </a:fld>
            <a:endParaRPr lang="en-US"/>
          </a:p>
        </p:txBody>
      </p:sp>
    </p:spTree>
    <p:extLst>
      <p:ext uri="{BB962C8B-B14F-4D97-AF65-F5344CB8AC3E}">
        <p14:creationId xmlns:p14="http://schemas.microsoft.com/office/powerpoint/2010/main" val="185272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smtClean="0"/>
          </a:p>
          <a:p>
            <a:r>
              <a:rPr lang="uk-UA" dirty="0" smtClean="0"/>
              <a:t>Повністю присвячують себе проекту</a:t>
            </a:r>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28</a:t>
            </a:fld>
            <a:endParaRPr lang="en-US"/>
          </a:p>
        </p:txBody>
      </p:sp>
    </p:spTree>
    <p:extLst>
      <p:ext uri="{BB962C8B-B14F-4D97-AF65-F5344CB8AC3E}">
        <p14:creationId xmlns:p14="http://schemas.microsoft.com/office/powerpoint/2010/main" val="2905623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smtClean="0"/>
          </a:p>
          <a:p>
            <a:r>
              <a:rPr lang="uk-UA" dirty="0" smtClean="0"/>
              <a:t>Частково присвячують себе проекту</a:t>
            </a:r>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29</a:t>
            </a:fld>
            <a:endParaRPr lang="en-US"/>
          </a:p>
        </p:txBody>
      </p:sp>
    </p:spTree>
    <p:extLst>
      <p:ext uri="{BB962C8B-B14F-4D97-AF65-F5344CB8AC3E}">
        <p14:creationId xmlns:p14="http://schemas.microsoft.com/office/powerpoint/2010/main" val="2680932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Події:</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30</a:t>
            </a:fld>
            <a:endParaRPr lang="en-US"/>
          </a:p>
        </p:txBody>
      </p:sp>
    </p:spTree>
    <p:extLst>
      <p:ext uri="{BB962C8B-B14F-4D97-AF65-F5344CB8AC3E}">
        <p14:creationId xmlns:p14="http://schemas.microsoft.com/office/powerpoint/2010/main" val="2828496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31</a:t>
            </a:fld>
            <a:endParaRPr lang="en-US"/>
          </a:p>
        </p:txBody>
      </p:sp>
    </p:spTree>
    <p:extLst>
      <p:ext uri="{BB962C8B-B14F-4D97-AF65-F5344CB8AC3E}">
        <p14:creationId xmlns:p14="http://schemas.microsoft.com/office/powerpoint/2010/main" val="763333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solidFill>
                  <a:schemeClr val="bg1"/>
                </a:solidFill>
              </a:rPr>
              <a:t>SPRINT PLANNING</a:t>
            </a:r>
            <a:endParaRPr lang="en-US" sz="1200" dirty="0" smtClean="0">
              <a:solidFill>
                <a:schemeClr val="bg1"/>
              </a:solidFill>
            </a:endParaRPr>
          </a:p>
          <a:p>
            <a:r>
              <a:rPr lang="uk-UA" sz="1200" u="sng" dirty="0" smtClean="0">
                <a:solidFill>
                  <a:schemeClr val="bg1"/>
                </a:solidFill>
              </a:rPr>
              <a:t>Теорія:</a:t>
            </a:r>
            <a:endParaRPr lang="uk-UA" sz="1200" dirty="0" smtClean="0">
              <a:solidFill>
                <a:schemeClr val="bg1"/>
              </a:solidFill>
            </a:endParaRPr>
          </a:p>
          <a:p>
            <a:r>
              <a:rPr lang="en-US" sz="1200" i="1" dirty="0" smtClean="0">
                <a:solidFill>
                  <a:schemeClr val="bg1"/>
                </a:solidFill>
              </a:rPr>
              <a:t>Sprint planning</a:t>
            </a:r>
            <a:r>
              <a:rPr lang="en-US" sz="1200" dirty="0" smtClean="0">
                <a:solidFill>
                  <a:schemeClr val="bg1"/>
                </a:solidFill>
              </a:rPr>
              <a:t> - </a:t>
            </a:r>
            <a:r>
              <a:rPr lang="uk-UA" sz="1200" dirty="0" smtClean="0">
                <a:solidFill>
                  <a:schemeClr val="bg1"/>
                </a:solidFill>
              </a:rPr>
              <a:t>це процес планування завдань на наступний </a:t>
            </a:r>
            <a:r>
              <a:rPr lang="en-US" sz="1200" dirty="0" smtClean="0">
                <a:solidFill>
                  <a:schemeClr val="bg1"/>
                </a:solidFill>
              </a:rPr>
              <a:t>Sprint. </a:t>
            </a:r>
            <a:r>
              <a:rPr lang="uk-UA" sz="1200" dirty="0" smtClean="0">
                <a:solidFill>
                  <a:schemeClr val="bg1"/>
                </a:solidFill>
              </a:rPr>
              <a:t>Команда складає план завдань з </a:t>
            </a:r>
            <a:r>
              <a:rPr lang="en-US" sz="1200" dirty="0" smtClean="0">
                <a:solidFill>
                  <a:schemeClr val="bg1"/>
                </a:solidFill>
              </a:rPr>
              <a:t>Product Backlog’</a:t>
            </a:r>
            <a:r>
              <a:rPr lang="uk-UA" sz="1200" dirty="0" smtClean="0">
                <a:solidFill>
                  <a:schemeClr val="bg1"/>
                </a:solidFill>
              </a:rPr>
              <a:t>а, які є найважливішими. Під час цього мітингу команда обговорює що і як вони будуть робити, а також проводить оцінку завданням.</a:t>
            </a:r>
          </a:p>
          <a:p>
            <a:endParaRPr lang="uk-UA" sz="1200" dirty="0" smtClean="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200" b="0" i="0" u="sng" strike="noStrike" kern="1200" cap="none" spc="0" normalizeH="0" baseline="0" noProof="0" dirty="0" smtClean="0">
                <a:ln>
                  <a:noFill/>
                </a:ln>
                <a:solidFill>
                  <a:prstClr val="white"/>
                </a:solidFill>
                <a:effectLst/>
                <a:uLnTx/>
                <a:uFillTx/>
                <a:latin typeface="+mn-lt"/>
                <a:ea typeface="+mn-ea"/>
                <a:cs typeface="+mn-cs"/>
              </a:rPr>
              <a:t>Практика:</a:t>
            </a:r>
            <a:endParaRPr kumimoji="0" lang="uk-UA" sz="1200" b="0" i="0" u="none" strike="noStrike" kern="1200" cap="none" spc="0" normalizeH="0" baseline="0" noProof="0" dirty="0" smtClean="0">
              <a:ln>
                <a:noFill/>
              </a:ln>
              <a:solidFill>
                <a:prstClr val="white"/>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200" b="0" i="0" u="none" strike="noStrike" kern="1200" cap="none" spc="0" normalizeH="0" baseline="0" noProof="0" dirty="0" smtClean="0">
                <a:ln>
                  <a:noFill/>
                </a:ln>
                <a:solidFill>
                  <a:prstClr val="white"/>
                </a:solidFill>
                <a:effectLst/>
                <a:uLnTx/>
                <a:uFillTx/>
                <a:latin typeface="+mn-lt"/>
                <a:ea typeface="+mn-ea"/>
                <a:cs typeface="+mn-cs"/>
              </a:rPr>
              <a:t>Планування займає приблизно по 2 години на кожен </a:t>
            </a:r>
            <a:r>
              <a:rPr kumimoji="0" lang="en-US" sz="1200" b="0" i="0" u="none" strike="noStrike" kern="1200" cap="none" spc="0" normalizeH="0" baseline="0" noProof="0" dirty="0" smtClean="0">
                <a:ln>
                  <a:noFill/>
                </a:ln>
                <a:solidFill>
                  <a:prstClr val="white"/>
                </a:solidFill>
                <a:effectLst/>
                <a:uLnTx/>
                <a:uFillTx/>
                <a:latin typeface="+mn-lt"/>
                <a:ea typeface="+mn-ea"/>
                <a:cs typeface="+mn-cs"/>
              </a:rPr>
              <a:t>Sprint, </a:t>
            </a:r>
            <a:r>
              <a:rPr kumimoji="0" lang="uk-UA" sz="1200" b="0" i="0" u="none" strike="noStrike" kern="1200" cap="none" spc="0" normalizeH="0" baseline="0" noProof="0" dirty="0" smtClean="0">
                <a:ln>
                  <a:noFill/>
                </a:ln>
                <a:solidFill>
                  <a:prstClr val="white"/>
                </a:solidFill>
                <a:effectLst/>
                <a:uLnTx/>
                <a:uFillTx/>
                <a:latin typeface="+mn-lt"/>
                <a:ea typeface="+mn-ea"/>
                <a:cs typeface="+mn-cs"/>
              </a:rPr>
              <a:t>з яких  активну участь приймаю в кращому випадку 20 хв.</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200" b="0" i="0" u="none" strike="noStrike" kern="1200" cap="none" spc="0" normalizeH="0" baseline="0" noProof="0" dirty="0" smtClean="0">
                <a:ln>
                  <a:noFill/>
                </a:ln>
                <a:solidFill>
                  <a:prstClr val="white"/>
                </a:solidFill>
                <a:effectLst/>
                <a:uLnTx/>
                <a:uFillTx/>
                <a:latin typeface="+mn-lt"/>
                <a:ea typeface="+mn-ea"/>
                <a:cs typeface="+mn-cs"/>
              </a:rPr>
              <a:t>Для мене до цих пір залишається загадкою, як можна планувати завдання, а також їх оцінювати, коли це зовсім не твоя область. Як тестер може оцінити завдання по реалізації якогось веб сервісу, якщо він в очі не бачив як це робиться. Або ж як я можу оцінити написання автоматизації для якогось дефекту, якщо я гадки не маю на чому це все робиться і що воно в себе включає.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200" b="0" i="0" u="none" strike="noStrike" kern="1200" cap="none" spc="0" normalizeH="0" baseline="0" noProof="0" dirty="0" smtClean="0">
                <a:ln>
                  <a:noFill/>
                </a:ln>
                <a:solidFill>
                  <a:prstClr val="white"/>
                </a:solidFill>
                <a:effectLst/>
                <a:uLnTx/>
                <a:uFillTx/>
                <a:latin typeface="+mn-lt"/>
                <a:ea typeface="+mn-ea"/>
                <a:cs typeface="+mn-cs"/>
              </a:rPr>
              <a:t>Ми знайшли вихід з цієї ситуації - займаємось </a:t>
            </a:r>
            <a:r>
              <a:rPr kumimoji="0" lang="uk-UA" sz="1200" b="0" i="0" u="none" strike="noStrike" kern="1200" cap="none" spc="0" normalizeH="0" baseline="0" noProof="0" dirty="0" err="1" smtClean="0">
                <a:ln>
                  <a:noFill/>
                </a:ln>
                <a:solidFill>
                  <a:prstClr val="white"/>
                </a:solidFill>
                <a:effectLst/>
                <a:uLnTx/>
                <a:uFillTx/>
                <a:latin typeface="+mn-lt"/>
                <a:ea typeface="+mn-ea"/>
                <a:cs typeface="+mn-cs"/>
              </a:rPr>
              <a:t>чітингом</a:t>
            </a:r>
            <a:r>
              <a:rPr kumimoji="0" lang="uk-UA" sz="1200" b="0" i="0" u="none" strike="noStrike" kern="1200" cap="none" spc="0" normalizeH="0" baseline="0" noProof="0" dirty="0" smtClean="0">
                <a:ln>
                  <a:noFill/>
                </a:ln>
                <a:solidFill>
                  <a:prstClr val="white"/>
                </a:solidFill>
                <a:effectLst/>
                <a:uLnTx/>
                <a:uFillTx/>
                <a:latin typeface="+mn-lt"/>
                <a:ea typeface="+mn-ea"/>
                <a:cs typeface="+mn-cs"/>
              </a:rPr>
              <a:t>, тобто питаємо ту людину, що буде виконувати конкретне завдання, в скільки оцінювати дану </a:t>
            </a:r>
            <a:r>
              <a:rPr kumimoji="0" lang="en-US" sz="1200" b="0" i="0" u="none" strike="noStrike" kern="1200" cap="none" spc="0" normalizeH="0" baseline="0" noProof="0" dirty="0" smtClean="0">
                <a:ln>
                  <a:noFill/>
                </a:ln>
                <a:solidFill>
                  <a:prstClr val="white"/>
                </a:solidFill>
                <a:effectLst/>
                <a:uLnTx/>
                <a:uFillTx/>
                <a:latin typeface="+mn-lt"/>
                <a:ea typeface="+mn-ea"/>
                <a:cs typeface="+mn-cs"/>
              </a:rPr>
              <a:t>User Story. </a:t>
            </a:r>
            <a:r>
              <a:rPr kumimoji="0" lang="uk-UA" sz="1200" b="0" i="0" u="none" strike="noStrike" kern="1200" cap="none" spc="0" normalizeH="0" baseline="0" noProof="0" dirty="0" smtClean="0">
                <a:ln>
                  <a:noFill/>
                </a:ln>
                <a:solidFill>
                  <a:prstClr val="white"/>
                </a:solidFill>
                <a:effectLst/>
                <a:uLnTx/>
                <a:uFillTx/>
                <a:latin typeface="+mn-lt"/>
                <a:ea typeface="+mn-ea"/>
                <a:cs typeface="+mn-cs"/>
              </a:rPr>
              <a:t>Так це не по книжці, але знову практика диктує свої правила, згідно якої якщо при голосуванні є розбіжність в оцінюванні, треба переголосовувати. Тоді процес планування в такому випадку може </a:t>
            </a:r>
            <a:r>
              <a:rPr kumimoji="0" lang="uk-UA" sz="1200" b="0" i="0" u="none" strike="noStrike" kern="1200" cap="none" spc="0" normalizeH="0" baseline="0" noProof="0" dirty="0" err="1" smtClean="0">
                <a:ln>
                  <a:noFill/>
                </a:ln>
                <a:solidFill>
                  <a:prstClr val="white"/>
                </a:solidFill>
                <a:effectLst/>
                <a:uLnTx/>
                <a:uFillTx/>
                <a:latin typeface="+mn-lt"/>
                <a:ea typeface="+mn-ea"/>
                <a:cs typeface="+mn-cs"/>
              </a:rPr>
              <a:t>затянутися</a:t>
            </a:r>
            <a:r>
              <a:rPr kumimoji="0" lang="uk-UA" sz="1200" b="0" i="0" u="none" strike="noStrike" kern="1200" cap="none" spc="0" normalizeH="0" baseline="0" noProof="0" dirty="0" smtClean="0">
                <a:ln>
                  <a:noFill/>
                </a:ln>
                <a:solidFill>
                  <a:prstClr val="white"/>
                </a:solidFill>
                <a:effectLst/>
                <a:uLnTx/>
                <a:uFillTx/>
                <a:latin typeface="+mn-lt"/>
                <a:ea typeface="+mn-ea"/>
                <a:cs typeface="+mn-cs"/>
              </a:rPr>
              <a:t> на цілий день.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200" b="0" i="0" u="none" strike="noStrike" kern="1200" cap="none" spc="0" normalizeH="0" baseline="0" noProof="0" dirty="0" smtClean="0">
                <a:ln>
                  <a:noFill/>
                </a:ln>
                <a:solidFill>
                  <a:prstClr val="white"/>
                </a:solidFill>
                <a:effectLst/>
                <a:uLnTx/>
                <a:uFillTx/>
                <a:latin typeface="+mn-lt"/>
                <a:ea typeface="+mn-ea"/>
                <a:cs typeface="+mn-cs"/>
              </a:rPr>
              <a:t>Тому, щоб </a:t>
            </a:r>
            <a:r>
              <a:rPr kumimoji="0" lang="uk-UA" sz="1200" b="0" i="0" u="none" strike="noStrike" kern="1200" cap="none" spc="0" normalizeH="0" baseline="0" noProof="0" dirty="0" err="1" smtClean="0">
                <a:ln>
                  <a:noFill/>
                </a:ln>
                <a:solidFill>
                  <a:prstClr val="white"/>
                </a:solidFill>
                <a:effectLst/>
                <a:uLnTx/>
                <a:uFillTx/>
                <a:latin typeface="+mn-lt"/>
                <a:ea typeface="+mn-ea"/>
                <a:cs typeface="+mn-cs"/>
              </a:rPr>
              <a:t>добримуватись</a:t>
            </a:r>
            <a:r>
              <a:rPr kumimoji="0" lang="uk-UA" sz="1200" b="0" i="0" u="none" strike="noStrike" kern="1200" cap="none" spc="0" normalizeH="0" baseline="0" noProof="0" dirty="0" smtClean="0">
                <a:ln>
                  <a:noFill/>
                </a:ln>
                <a:solidFill>
                  <a:prstClr val="white"/>
                </a:solidFill>
                <a:effectLst/>
                <a:uLnTx/>
                <a:uFillTx/>
                <a:latin typeface="+mn-lt"/>
                <a:ea typeface="+mn-ea"/>
                <a:cs typeface="+mn-cs"/>
              </a:rPr>
              <a:t> книжкових правил, треба жити в ідеальному світі і тоді процес планування теж буде ідеальний.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uk-UA" sz="1200" b="0" i="0" u="none" strike="noStrike" kern="1200" cap="none" spc="0" normalizeH="0" baseline="0" noProof="0" dirty="0" smtClean="0">
                <a:ln>
                  <a:noFill/>
                </a:ln>
                <a:solidFill>
                  <a:prstClr val="white"/>
                </a:solidFill>
                <a:effectLst/>
                <a:uLnTx/>
                <a:uFillTx/>
                <a:latin typeface="+mn-lt"/>
                <a:ea typeface="+mn-ea"/>
                <a:cs typeface="+mn-cs"/>
              </a:rPr>
              <a:t>В кожній команді цей процес набуває свого формату, своїх правил і звичок.</a:t>
            </a:r>
          </a:p>
          <a:p>
            <a:endParaRPr lang="uk-UA" dirty="0" smtClean="0"/>
          </a:p>
          <a:p>
            <a:endParaRPr lang="uk-UA" dirty="0" smtClean="0"/>
          </a:p>
          <a:p>
            <a:r>
              <a:rPr lang="en-US" dirty="0" smtClean="0"/>
              <a:t>The  Sprint  Planning  Meeting  consists  of  two  parts.  </a:t>
            </a:r>
          </a:p>
          <a:p>
            <a:pPr marL="171450" indent="-171450">
              <a:buFont typeface="Arial" panose="020B0604020202020204" pitchFamily="34" charset="0"/>
              <a:buChar char="•"/>
            </a:pPr>
            <a:r>
              <a:rPr lang="en-US" dirty="0" smtClean="0"/>
              <a:t>The  first part  is  when  what  will  be  done  in  the  Sprint  is  decided  upon .  </a:t>
            </a:r>
          </a:p>
          <a:p>
            <a:pPr marL="171450" indent="-171450">
              <a:buFont typeface="Arial" panose="020B0604020202020204" pitchFamily="34" charset="0"/>
              <a:buChar char="•"/>
            </a:pPr>
            <a:r>
              <a:rPr lang="en-US" dirty="0" smtClean="0"/>
              <a:t>The second  part  (a  four-hour  time-box  for  a  monthly  Sprint)  is  when  the Team  figures  out  how  it  is  going  to  build  this  functionality  into  a product increment during the Sprint.</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There  are  two  parts  to  the  Sprint  Planning  Meeting:  the  “What?”  part and the “How?” part. Some Scrum Teams combine the two. </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smtClean="0"/>
              <a:t>In the first part,  </a:t>
            </a:r>
            <a:r>
              <a:rPr lang="en-US" dirty="0" smtClean="0"/>
              <a:t>the  Scrum  Team  addresses  the  question  of  “What?”  Here,  the Product Owner presents the top priority </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Product Backlog</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smtClean="0"/>
              <a:t> to the Team. </a:t>
            </a:r>
          </a:p>
          <a:p>
            <a:pPr marL="0" indent="0">
              <a:buFont typeface="Arial" panose="020B0604020202020204" pitchFamily="34" charset="0"/>
              <a:buNone/>
            </a:pPr>
            <a:r>
              <a:rPr lang="en-US" dirty="0" smtClean="0"/>
              <a:t>They work together to figure out what functionality is to be developed during  the  next  Sprint.  The  input  to  this  meeting  is  the  Product Backlog,  the  latest  increment  of  product,  the  capacity  of  the  Team, </a:t>
            </a:r>
          </a:p>
          <a:p>
            <a:pPr marL="0" indent="0">
              <a:buFont typeface="Arial" panose="020B0604020202020204" pitchFamily="34" charset="0"/>
              <a:buNone/>
            </a:pPr>
            <a:r>
              <a:rPr lang="en-US" dirty="0" smtClean="0"/>
              <a:t>and  past  performance  of  the  Team.  The  amount  of  backlog  the  Team selects is solely up to the Team. Only the Team can assess what it can accomplish over the upcoming Sprint.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u="sng" dirty="0" smtClean="0"/>
              <a:t>In the second part </a:t>
            </a:r>
            <a:r>
              <a:rPr lang="en-US" dirty="0" smtClean="0"/>
              <a:t>of the Sprint Planning Meeting, the Team addresses the  question  of  “How?”  During  the  second  part  of  the  Sprint  Planning Meeting  (four  hour  time-box  for  a  monthly  Sprint),  the  Team  figures out how it will turn the Product Backlog selected during Sprint Planning Meeting  (What)  into  a  done  increment.  The  Team  usually  starts  by designing the work. While designing, the Team identifies tasks. These </a:t>
            </a:r>
          </a:p>
          <a:p>
            <a:pPr marL="0" indent="0">
              <a:buFont typeface="Arial" panose="020B0604020202020204" pitchFamily="34" charset="0"/>
              <a:buNone/>
            </a:pPr>
            <a:r>
              <a:rPr lang="en-US" dirty="0" smtClean="0"/>
              <a:t>tasks  are  the  detailed  pieces  of  work  needed  to  convert  the  Product Backlog into working software. Tasks should have decomposed so they can  be  done  in  less  than  one  day.  This  task  list  is  called  the  Sprint </a:t>
            </a:r>
          </a:p>
          <a:p>
            <a:pPr marL="0" indent="0">
              <a:buFont typeface="Arial" panose="020B0604020202020204" pitchFamily="34" charset="0"/>
              <a:buNone/>
            </a:pPr>
            <a:r>
              <a:rPr lang="en-US" dirty="0" smtClean="0"/>
              <a:t>Backlog. The Team self-organizes to undertake the work in the Sprint Backlog,  either  during  the  Sprint  Planning  meeting  or  just-in-time during the Sprint. </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32</a:t>
            </a:fld>
            <a:endParaRPr lang="en-US"/>
          </a:p>
        </p:txBody>
      </p:sp>
    </p:spTree>
    <p:extLst>
      <p:ext uri="{BB962C8B-B14F-4D97-AF65-F5344CB8AC3E}">
        <p14:creationId xmlns:p14="http://schemas.microsoft.com/office/powerpoint/2010/main" val="240219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33</a:t>
            </a:fld>
            <a:endParaRPr lang="en-US"/>
          </a:p>
        </p:txBody>
      </p:sp>
    </p:spTree>
    <p:extLst>
      <p:ext uri="{BB962C8B-B14F-4D97-AF65-F5344CB8AC3E}">
        <p14:creationId xmlns:p14="http://schemas.microsoft.com/office/powerpoint/2010/main" val="3967952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a:t>
            </a:fld>
            <a:endParaRPr lang="en-US"/>
          </a:p>
        </p:txBody>
      </p:sp>
    </p:spTree>
    <p:extLst>
      <p:ext uri="{BB962C8B-B14F-4D97-AF65-F5344CB8AC3E}">
        <p14:creationId xmlns:p14="http://schemas.microsoft.com/office/powerpoint/2010/main" val="3380618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00" indent="-444500">
              <a:lnSpc>
                <a:spcPct val="150000"/>
              </a:lnSpc>
              <a:defRPr/>
            </a:pP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34</a:t>
            </a:fld>
            <a:endParaRPr lang="en-US"/>
          </a:p>
        </p:txBody>
      </p:sp>
    </p:spTree>
    <p:extLst>
      <p:ext uri="{BB962C8B-B14F-4D97-AF65-F5344CB8AC3E}">
        <p14:creationId xmlns:p14="http://schemas.microsoft.com/office/powerpoint/2010/main" val="188755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35</a:t>
            </a:fld>
            <a:endParaRPr lang="en-US"/>
          </a:p>
        </p:txBody>
      </p:sp>
    </p:spTree>
    <p:extLst>
      <p:ext uri="{BB962C8B-B14F-4D97-AF65-F5344CB8AC3E}">
        <p14:creationId xmlns:p14="http://schemas.microsoft.com/office/powerpoint/2010/main" val="3295770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36</a:t>
            </a:fld>
            <a:endParaRPr lang="en-US"/>
          </a:p>
        </p:txBody>
      </p:sp>
    </p:spTree>
    <p:extLst>
      <p:ext uri="{BB962C8B-B14F-4D97-AF65-F5344CB8AC3E}">
        <p14:creationId xmlns:p14="http://schemas.microsoft.com/office/powerpoint/2010/main" val="1336845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37</a:t>
            </a:fld>
            <a:endParaRPr lang="en-US"/>
          </a:p>
        </p:txBody>
      </p:sp>
    </p:spTree>
    <p:extLst>
      <p:ext uri="{BB962C8B-B14F-4D97-AF65-F5344CB8AC3E}">
        <p14:creationId xmlns:p14="http://schemas.microsoft.com/office/powerpoint/2010/main" val="1440613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smtClean="0"/>
          </a:p>
          <a:p>
            <a:r>
              <a:rPr lang="en-US" dirty="0" smtClean="0"/>
              <a:t>Scrum  Artifacts  include  the  Product  Backlog,  the  Release  Burndown, the Sprint Backlog, and the Sprint Burndown</a:t>
            </a:r>
            <a:r>
              <a:rPr lang="uk-UA" dirty="0" smtClean="0"/>
              <a:t> (графіки спаду)</a:t>
            </a:r>
            <a:r>
              <a:rPr lang="en-US" dirty="0" smtClean="0"/>
              <a:t>. </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38</a:t>
            </a:fld>
            <a:endParaRPr lang="en-US"/>
          </a:p>
        </p:txBody>
      </p:sp>
    </p:spTree>
    <p:extLst>
      <p:ext uri="{BB962C8B-B14F-4D97-AF65-F5344CB8AC3E}">
        <p14:creationId xmlns:p14="http://schemas.microsoft.com/office/powerpoint/2010/main" val="2418033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39</a:t>
            </a:fld>
            <a:endParaRPr lang="en-US"/>
          </a:p>
        </p:txBody>
      </p:sp>
    </p:spTree>
    <p:extLst>
      <p:ext uri="{BB962C8B-B14F-4D97-AF65-F5344CB8AC3E}">
        <p14:creationId xmlns:p14="http://schemas.microsoft.com/office/powerpoint/2010/main" val="1191667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40</a:t>
            </a:fld>
            <a:endParaRPr lang="en-US"/>
          </a:p>
        </p:txBody>
      </p:sp>
    </p:spTree>
    <p:extLst>
      <p:ext uri="{BB962C8B-B14F-4D97-AF65-F5344CB8AC3E}">
        <p14:creationId xmlns:p14="http://schemas.microsoft.com/office/powerpoint/2010/main" val="1828054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41</a:t>
            </a:fld>
            <a:endParaRPr lang="en-US"/>
          </a:p>
        </p:txBody>
      </p:sp>
    </p:spTree>
    <p:extLst>
      <p:ext uri="{BB962C8B-B14F-4D97-AF65-F5344CB8AC3E}">
        <p14:creationId xmlns:p14="http://schemas.microsoft.com/office/powerpoint/2010/main" val="336616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42</a:t>
            </a:fld>
            <a:endParaRPr lang="en-US"/>
          </a:p>
        </p:txBody>
      </p:sp>
    </p:spTree>
    <p:extLst>
      <p:ext uri="{BB962C8B-B14F-4D97-AF65-F5344CB8AC3E}">
        <p14:creationId xmlns:p14="http://schemas.microsoft.com/office/powerpoint/2010/main" val="2482975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43</a:t>
            </a:fld>
            <a:endParaRPr lang="en-US"/>
          </a:p>
        </p:txBody>
      </p:sp>
    </p:spTree>
    <p:extLst>
      <p:ext uri="{BB962C8B-B14F-4D97-AF65-F5344CB8AC3E}">
        <p14:creationId xmlns:p14="http://schemas.microsoft.com/office/powerpoint/2010/main" val="2482975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Це основні ідеї маніфесту</a:t>
            </a:r>
          </a:p>
          <a:p>
            <a:endParaRPr lang="uk-UA" dirty="0" smtClean="0"/>
          </a:p>
          <a:p>
            <a:endParaRPr lang="uk-UA" dirty="0" smtClean="0"/>
          </a:p>
          <a:p>
            <a:r>
              <a:rPr lang="en-US" dirty="0" smtClean="0"/>
              <a:t>http://agilemanifesto.org/iso/uk/manifesto.html</a:t>
            </a:r>
          </a:p>
          <a:p>
            <a:r>
              <a:rPr lang="en-US" dirty="0" smtClean="0"/>
              <a:t>https://uk.wikipedia.org/wiki/%D0%93%D0%BD%D1%83%D1%87%D0%BA%D0%B0_%D1%80%D0%BE%D0%B7%D1%80%D0%BE%D0%B1%D0%BA%D0%B0_%D0%BF%D1%80%D0%BE%D0%B3%D1%80%D0%B0%D0%BC%D0%BD%D0%BE%D0%B3%D0%BE_%D0%B7%D0%B0%D0%B1%D0%B5%D0%B7%D0%BF%D0%B5%D1%87%D0%B5%D0%BD%D0%BD%D1%8F</a:t>
            </a:r>
            <a:endParaRPr lang="uk-UA" dirty="0" smtClean="0"/>
          </a:p>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5</a:t>
            </a:fld>
            <a:endParaRPr lang="en-US"/>
          </a:p>
        </p:txBody>
      </p:sp>
    </p:spTree>
    <p:extLst>
      <p:ext uri="{BB962C8B-B14F-4D97-AF65-F5344CB8AC3E}">
        <p14:creationId xmlns:p14="http://schemas.microsoft.com/office/powerpoint/2010/main" val="1485264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44</a:t>
            </a:fld>
            <a:endParaRPr lang="en-US"/>
          </a:p>
        </p:txBody>
      </p:sp>
    </p:spTree>
    <p:extLst>
      <p:ext uri="{BB962C8B-B14F-4D97-AF65-F5344CB8AC3E}">
        <p14:creationId xmlns:p14="http://schemas.microsoft.com/office/powerpoint/2010/main" val="2562875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45</a:t>
            </a:fld>
            <a:endParaRPr lang="en-US"/>
          </a:p>
        </p:txBody>
      </p:sp>
    </p:spTree>
    <p:extLst>
      <p:ext uri="{BB962C8B-B14F-4D97-AF65-F5344CB8AC3E}">
        <p14:creationId xmlns:p14="http://schemas.microsoft.com/office/powerpoint/2010/main" val="1796894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46</a:t>
            </a:fld>
            <a:endParaRPr lang="en-US"/>
          </a:p>
        </p:txBody>
      </p:sp>
    </p:spTree>
    <p:extLst>
      <p:ext uri="{BB962C8B-B14F-4D97-AF65-F5344CB8AC3E}">
        <p14:creationId xmlns:p14="http://schemas.microsoft.com/office/powerpoint/2010/main" val="3806897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47</a:t>
            </a:fld>
            <a:endParaRPr lang="en-US"/>
          </a:p>
        </p:txBody>
      </p:sp>
    </p:spTree>
    <p:extLst>
      <p:ext uri="{BB962C8B-B14F-4D97-AF65-F5344CB8AC3E}">
        <p14:creationId xmlns:p14="http://schemas.microsoft.com/office/powerpoint/2010/main" val="4214428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p>
          <a:p>
            <a:r>
              <a:rPr lang="en-US" dirty="0" smtClean="0"/>
              <a:t>http://en.wikipedia.org/wiki/Planning_poker</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48</a:t>
            </a:fld>
            <a:endParaRPr lang="en-US"/>
          </a:p>
        </p:txBody>
      </p:sp>
    </p:spTree>
    <p:extLst>
      <p:ext uri="{BB962C8B-B14F-4D97-AF65-F5344CB8AC3E}">
        <p14:creationId xmlns:p14="http://schemas.microsoft.com/office/powerpoint/2010/main" val="163318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Автори маніфесту:</a:t>
            </a:r>
          </a:p>
          <a:p>
            <a:r>
              <a:rPr lang="en-US" dirty="0" smtClean="0"/>
              <a:t>Kent Beck</a:t>
            </a:r>
            <a:br>
              <a:rPr lang="en-US" dirty="0" smtClean="0"/>
            </a:br>
            <a:r>
              <a:rPr lang="en-US" dirty="0" smtClean="0"/>
              <a:t>Mike </a:t>
            </a:r>
            <a:r>
              <a:rPr lang="en-US" dirty="0" err="1" smtClean="0"/>
              <a:t>Beedle</a:t>
            </a:r>
            <a:r>
              <a:rPr lang="en-US" dirty="0" smtClean="0"/>
              <a:t/>
            </a:r>
            <a:br>
              <a:rPr lang="en-US" dirty="0" smtClean="0"/>
            </a:br>
            <a:r>
              <a:rPr lang="en-US" dirty="0" err="1" smtClean="0"/>
              <a:t>Arie</a:t>
            </a:r>
            <a:r>
              <a:rPr lang="en-US" dirty="0" smtClean="0"/>
              <a:t> van </a:t>
            </a:r>
            <a:r>
              <a:rPr lang="en-US" dirty="0" err="1" smtClean="0"/>
              <a:t>Bennekum</a:t>
            </a:r>
            <a:r>
              <a:rPr lang="en-US" dirty="0" smtClean="0"/>
              <a:t/>
            </a:r>
            <a:br>
              <a:rPr lang="en-US" dirty="0" smtClean="0"/>
            </a:br>
            <a:r>
              <a:rPr lang="en-US" dirty="0" smtClean="0"/>
              <a:t>Alistair Cockburn</a:t>
            </a:r>
            <a:br>
              <a:rPr lang="en-US" dirty="0" smtClean="0"/>
            </a:br>
            <a:r>
              <a:rPr lang="en-US" dirty="0" smtClean="0"/>
              <a:t>Ward Cunningham</a:t>
            </a:r>
            <a:br>
              <a:rPr lang="en-US" dirty="0" smtClean="0"/>
            </a:br>
            <a:r>
              <a:rPr lang="en-US" dirty="0" smtClean="0"/>
              <a:t>Martin Fowler</a:t>
            </a:r>
            <a:br>
              <a:rPr lang="en-US" dirty="0" smtClean="0"/>
            </a:br>
            <a:r>
              <a:rPr lang="en-US" dirty="0" smtClean="0"/>
              <a:t>James </a:t>
            </a:r>
            <a:r>
              <a:rPr lang="en-US" dirty="0" err="1" smtClean="0"/>
              <a:t>Grenning</a:t>
            </a:r>
            <a:r>
              <a:rPr lang="en-US" dirty="0" smtClean="0"/>
              <a:t/>
            </a:r>
            <a:br>
              <a:rPr lang="en-US" dirty="0" smtClean="0"/>
            </a:br>
            <a:r>
              <a:rPr lang="en-US" dirty="0" smtClean="0"/>
              <a:t>Jim Highsmith</a:t>
            </a:r>
            <a:br>
              <a:rPr lang="en-US" dirty="0" smtClean="0"/>
            </a:br>
            <a:r>
              <a:rPr lang="en-US" dirty="0" smtClean="0"/>
              <a:t>Andrew Hunt</a:t>
            </a:r>
            <a:br>
              <a:rPr lang="en-US" dirty="0" smtClean="0"/>
            </a:br>
            <a:r>
              <a:rPr lang="en-US" dirty="0" smtClean="0"/>
              <a:t>Ron Jeffries</a:t>
            </a:r>
            <a:br>
              <a:rPr lang="en-US" dirty="0" smtClean="0"/>
            </a:br>
            <a:r>
              <a:rPr lang="en-US" dirty="0" smtClean="0"/>
              <a:t>Jon Kern</a:t>
            </a:r>
            <a:br>
              <a:rPr lang="en-US" dirty="0" smtClean="0"/>
            </a:br>
            <a:r>
              <a:rPr lang="en-US" dirty="0" smtClean="0"/>
              <a:t>Brian </a:t>
            </a:r>
            <a:r>
              <a:rPr lang="en-US" dirty="0" err="1" smtClean="0"/>
              <a:t>Marick</a:t>
            </a:r>
            <a:r>
              <a:rPr lang="en-US" dirty="0" smtClean="0"/>
              <a:t/>
            </a:r>
            <a:br>
              <a:rPr lang="en-US" dirty="0" smtClean="0"/>
            </a:br>
            <a:r>
              <a:rPr lang="en-US" dirty="0" smtClean="0"/>
              <a:t>Robert C. Martin</a:t>
            </a:r>
            <a:br>
              <a:rPr lang="en-US" dirty="0" smtClean="0"/>
            </a:br>
            <a:r>
              <a:rPr lang="en-US" dirty="0" smtClean="0"/>
              <a:t>Steve Mellor</a:t>
            </a:r>
            <a:br>
              <a:rPr lang="en-US" dirty="0" smtClean="0"/>
            </a:br>
            <a:r>
              <a:rPr lang="en-US" dirty="0" smtClean="0"/>
              <a:t>Ken </a:t>
            </a:r>
            <a:r>
              <a:rPr lang="en-US" dirty="0" err="1" smtClean="0"/>
              <a:t>Schwaber</a:t>
            </a:r>
            <a:r>
              <a:rPr lang="en-US" dirty="0" smtClean="0"/>
              <a:t/>
            </a:r>
            <a:br>
              <a:rPr lang="en-US" dirty="0" smtClean="0"/>
            </a:br>
            <a:r>
              <a:rPr lang="en-US" dirty="0" smtClean="0"/>
              <a:t>Jeff Sutherland</a:t>
            </a:r>
            <a:br>
              <a:rPr lang="en-US" dirty="0" smtClean="0"/>
            </a:br>
            <a:r>
              <a:rPr lang="en-US" dirty="0" smtClean="0"/>
              <a:t>Dave Thomas</a:t>
            </a:r>
            <a:endParaRPr lang="uk-UA" dirty="0" smtClean="0"/>
          </a:p>
          <a:p>
            <a:r>
              <a:rPr lang="en-US" dirty="0" smtClean="0"/>
              <a:t>http://agilemanifesto.org/iso/uk/manifesto.html</a:t>
            </a:r>
          </a:p>
          <a:p>
            <a:r>
              <a:rPr lang="en-US" dirty="0" smtClean="0"/>
              <a:t>https://uk.wikipedia.org/wiki/%D0%93%D0%BD%D1%83%D1%87%D0%BA%D0%B0_%D1%80%D0%BE%D0%B7%D1%80%D0%BE%D0%B1%D0%BA%D0%B0_%D0%BF%D1%80%D0%BE%D0%B3%D1%80%D0%B0%D0%BC%D0%BD%D0%BE%D0%B3%D0%BE_%D0%B7%D0%B0%D0%B1%D0%B5%D0%B7%D0%BF%D0%B5%D1%87%D0%B5%D0%BD%D0%BD%D1%8F</a:t>
            </a:r>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6</a:t>
            </a:fld>
            <a:endParaRPr lang="en-US"/>
          </a:p>
        </p:txBody>
      </p:sp>
    </p:spTree>
    <p:extLst>
      <p:ext uri="{BB962C8B-B14F-4D97-AF65-F5344CB8AC3E}">
        <p14:creationId xmlns:p14="http://schemas.microsoft.com/office/powerpoint/2010/main" val="2412343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7</a:t>
            </a:fld>
            <a:endParaRPr lang="en-US"/>
          </a:p>
        </p:txBody>
      </p:sp>
    </p:spTree>
    <p:extLst>
      <p:ext uri="{BB962C8B-B14F-4D97-AF65-F5344CB8AC3E}">
        <p14:creationId xmlns:p14="http://schemas.microsoft.com/office/powerpoint/2010/main" val="124731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8</a:t>
            </a:fld>
            <a:endParaRPr lang="en-US"/>
          </a:p>
        </p:txBody>
      </p:sp>
    </p:spTree>
    <p:extLst>
      <p:ext uri="{BB962C8B-B14F-4D97-AF65-F5344CB8AC3E}">
        <p14:creationId xmlns:p14="http://schemas.microsoft.com/office/powerpoint/2010/main" val="194782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9</a:t>
            </a:fld>
            <a:endParaRPr lang="en-US"/>
          </a:p>
        </p:txBody>
      </p:sp>
    </p:spTree>
    <p:extLst>
      <p:ext uri="{BB962C8B-B14F-4D97-AF65-F5344CB8AC3E}">
        <p14:creationId xmlns:p14="http://schemas.microsoft.com/office/powerpoint/2010/main" val="1959984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10</a:t>
            </a:fld>
            <a:endParaRPr lang="en-US"/>
          </a:p>
        </p:txBody>
      </p:sp>
    </p:spTree>
    <p:extLst>
      <p:ext uri="{BB962C8B-B14F-4D97-AF65-F5344CB8AC3E}">
        <p14:creationId xmlns:p14="http://schemas.microsoft.com/office/powerpoint/2010/main" val="178348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7"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smtClean="0"/>
              <a:t>Click to edit Master title style</a:t>
            </a:r>
            <a:endParaRPr lang="uk-UA"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vert="horz" lIns="91440" tIns="45720" rIns="91440" bIns="45720" rtlCol="0" anchor="ctr">
            <a:noAutofit/>
          </a:bodyPr>
          <a:lstStyle>
            <a:lvl1pPr algn="ctr">
              <a:defRPr lang="en-US" sz="4400" cap="none" baseline="0" dirty="0">
                <a:latin typeface="Segoe UI"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093155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s Layout with Picture">
    <p:spTree>
      <p:nvGrpSpPr>
        <p:cNvPr id="1" name=""/>
        <p:cNvGrpSpPr/>
        <p:nvPr/>
      </p:nvGrpSpPr>
      <p:grpSpPr>
        <a:xfrm>
          <a:off x="0" y="0"/>
          <a:ext cx="0" cy="0"/>
          <a:chOff x="0" y="0"/>
          <a:chExt cx="0" cy="0"/>
        </a:xfrm>
      </p:grpSpPr>
      <p:sp>
        <p:nvSpPr>
          <p:cNvPr id="11" name="Text Placeholder 2"/>
          <p:cNvSpPr>
            <a:spLocks noGrp="1"/>
          </p:cNvSpPr>
          <p:nvPr>
            <p:ph idx="11"/>
          </p:nvPr>
        </p:nvSpPr>
        <p:spPr>
          <a:xfrm>
            <a:off x="4802400" y="0"/>
            <a:ext cx="43452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35412785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Columns Layout with Picture">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12544571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One Columns Layout with Picture">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2984098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Layout with Picture">
    <p:spTree>
      <p:nvGrpSpPr>
        <p:cNvPr id="1" name=""/>
        <p:cNvGrpSpPr/>
        <p:nvPr/>
      </p:nvGrpSpPr>
      <p:grpSpPr>
        <a:xfrm>
          <a:off x="0" y="0"/>
          <a:ext cx="0" cy="0"/>
          <a:chOff x="0" y="0"/>
          <a:chExt cx="0" cy="0"/>
        </a:xfrm>
      </p:grpSpPr>
      <p:sp>
        <p:nvSpPr>
          <p:cNvPr id="3" name="Title 1"/>
          <p:cNvSpPr>
            <a:spLocks noGrp="1"/>
          </p:cNvSpPr>
          <p:nvPr>
            <p:ph type="ctrTitle"/>
          </p:nvPr>
        </p:nvSpPr>
        <p:spPr>
          <a:xfrm>
            <a:off x="0" y="5181600"/>
            <a:ext cx="9136380" cy="914400"/>
          </a:xfrm>
          <a:solidFill>
            <a:srgbClr val="017EB8"/>
          </a:solidFill>
        </p:spPr>
        <p:txBody>
          <a:bodyPr vert="horz" lIns="36000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Tree>
    <p:extLst>
      <p:ext uri="{BB962C8B-B14F-4D97-AF65-F5344CB8AC3E}">
        <p14:creationId xmlns:p14="http://schemas.microsoft.com/office/powerpoint/2010/main" val="7351176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with 3 columns">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362200"/>
            <a:ext cx="8382000" cy="1447800"/>
          </a:xfrm>
        </p:spPr>
        <p:txBody>
          <a:bodyPr vert="horz" lIns="91440" tIns="45720" rIns="91440" bIns="45720" rtlCol="0" anchor="ctr">
            <a:noAutofit/>
          </a:bodyPr>
          <a:lstStyle>
            <a:lvl1pPr algn="ctr">
              <a:defRPr lang="en-US" sz="4800" cap="none" baseline="0" dirty="0">
                <a:solidFill>
                  <a:schemeClr val="bg1"/>
                </a:solidFill>
                <a:latin typeface="Segoe UI" pitchFamily="34" charset="0"/>
              </a:defRPr>
            </a:lvl1pPr>
          </a:lstStyle>
          <a:p>
            <a:pPr lvl="0"/>
            <a:endParaRPr lang="en-US" dirty="0"/>
          </a:p>
        </p:txBody>
      </p:sp>
      <p:sp>
        <p:nvSpPr>
          <p:cNvPr id="2" name="TextBox 1"/>
          <p:cNvSpPr txBox="1"/>
          <p:nvPr userDrawn="1"/>
        </p:nvSpPr>
        <p:spPr>
          <a:xfrm>
            <a:off x="2743200" y="4953000"/>
            <a:ext cx="1600200" cy="1371600"/>
          </a:xfrm>
          <a:prstGeom prst="rect">
            <a:avLst/>
          </a:prstGeom>
        </p:spPr>
        <p:txBody>
          <a:bodyPr vert="horz" wrap="square" lIns="91440" tIns="45720" rIns="91440" bIns="45720" rtlCol="0">
            <a:normAutofit/>
          </a:bodyPr>
          <a:lstStyle/>
          <a:p>
            <a:pPr marL="0" indent="0">
              <a:buFont typeface="Arial" panose="020B0604020202020204" pitchFamily="34" charset="0"/>
              <a:buNone/>
            </a:pPr>
            <a:endParaRPr lang="uk-UA" smtClean="0"/>
          </a:p>
        </p:txBody>
      </p:sp>
      <p:sp>
        <p:nvSpPr>
          <p:cNvPr id="6" name="Text Placeholder 5"/>
          <p:cNvSpPr>
            <a:spLocks noGrp="1"/>
          </p:cNvSpPr>
          <p:nvPr>
            <p:ph type="body" sz="quarter" idx="13" hasCustomPrompt="1"/>
          </p:nvPr>
        </p:nvSpPr>
        <p:spPr>
          <a:xfrm>
            <a:off x="6934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6" name="Text Placeholder 5"/>
          <p:cNvSpPr>
            <a:spLocks noGrp="1"/>
          </p:cNvSpPr>
          <p:nvPr>
            <p:ph type="body" sz="quarter" idx="14" hasCustomPrompt="1"/>
          </p:nvPr>
        </p:nvSpPr>
        <p:spPr>
          <a:xfrm>
            <a:off x="4775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7" name="Text Placeholder 5"/>
          <p:cNvSpPr>
            <a:spLocks noGrp="1"/>
          </p:cNvSpPr>
          <p:nvPr>
            <p:ph type="body" sz="quarter" idx="15" hasCustomPrompt="1"/>
          </p:nvPr>
        </p:nvSpPr>
        <p:spPr>
          <a:xfrm>
            <a:off x="2616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8" name="Text Placeholder 5"/>
          <p:cNvSpPr>
            <a:spLocks noGrp="1"/>
          </p:cNvSpPr>
          <p:nvPr>
            <p:ph type="body" sz="quarter" idx="16" hasCustomPrompt="1"/>
          </p:nvPr>
        </p:nvSpPr>
        <p:spPr>
          <a:xfrm>
            <a:off x="457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Tree>
    <p:extLst>
      <p:ext uri="{BB962C8B-B14F-4D97-AF65-F5344CB8AC3E}">
        <p14:creationId xmlns:p14="http://schemas.microsoft.com/office/powerpoint/2010/main" val="35058025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6"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baseline="0" dirty="0">
                <a:solidFill>
                  <a:srgbClr val="75BEE9"/>
                </a:solidFill>
              </a:defRPr>
            </a:lvl1pPr>
          </a:lstStyle>
          <a:p>
            <a:pPr marL="0" lvl="0" indent="0">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1635767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00" y="2514600"/>
            <a:ext cx="1981200" cy="1981200"/>
          </a:xfrm>
        </p:spPr>
        <p:txBody>
          <a:bodyPr/>
          <a:lstStyle/>
          <a:p>
            <a:endParaRPr lang="uk-UA"/>
          </a:p>
        </p:txBody>
      </p:sp>
      <p:sp>
        <p:nvSpPr>
          <p:cNvPr id="5"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7"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393295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Title 1"/>
          <p:cNvSpPr>
            <a:spLocks noGrp="1"/>
          </p:cNvSpPr>
          <p:nvPr>
            <p:ph type="ctrTitle"/>
          </p:nvPr>
        </p:nvSpPr>
        <p:spPr>
          <a:xfrm>
            <a:off x="304800" y="1828800"/>
            <a:ext cx="4495800" cy="1447800"/>
          </a:xfrm>
        </p:spPr>
        <p:txBody>
          <a:bodyPr vert="horz" lIns="91440" tIns="45720" rIns="91440" bIns="45720" rtlCol="0" anchor="ctr">
            <a:noAutofit/>
          </a:bodyPr>
          <a:lstStyle>
            <a:lvl1pPr>
              <a:defRPr lang="en-US" sz="4400" cap="none" baseline="0" dirty="0">
                <a:latin typeface="Segoe UI" pitchFamily="34" charset="0"/>
              </a:defRPr>
            </a:lvl1pPr>
          </a:lstStyle>
          <a:p>
            <a:pPr lvl="0"/>
            <a:endParaRPr lang="en-US" dirty="0"/>
          </a:p>
        </p:txBody>
      </p:sp>
      <p:sp>
        <p:nvSpPr>
          <p:cNvPr id="9" name="Subtitle 2"/>
          <p:cNvSpPr>
            <a:spLocks noGrp="1"/>
          </p:cNvSpPr>
          <p:nvPr>
            <p:ph type="subTitle" idx="1"/>
          </p:nvPr>
        </p:nvSpPr>
        <p:spPr>
          <a:xfrm>
            <a:off x="419100" y="4953000"/>
            <a:ext cx="3877408" cy="762000"/>
          </a:xfrm>
        </p:spPr>
        <p:txBody>
          <a:bodyPr vert="horz" lIns="91440" tIns="45720" rIns="91440" bIns="45720" rtlCol="0">
            <a:normAutofit/>
          </a:bodyPr>
          <a:lstStyle>
            <a:lvl1pPr marL="0" indent="0">
              <a:defRPr lang="en-US" sz="2400" dirty="0">
                <a:solidFill>
                  <a:srgbClr val="75BEE9"/>
                </a:solidFill>
              </a:defRPr>
            </a:lvl1pPr>
          </a:lstStyle>
          <a:p>
            <a:pPr marL="0" lvl="0" indent="0">
              <a:buNone/>
            </a:pPr>
            <a:endParaRPr lang="en-US" dirty="0"/>
          </a:p>
        </p:txBody>
      </p:sp>
      <p:sp>
        <p:nvSpPr>
          <p:cNvPr id="5" name="Picture Placeholder 4"/>
          <p:cNvSpPr>
            <a:spLocks noGrp="1"/>
          </p:cNvSpPr>
          <p:nvPr>
            <p:ph type="pic" sz="quarter" idx="10"/>
          </p:nvPr>
        </p:nvSpPr>
        <p:spPr>
          <a:xfrm>
            <a:off x="5029200" y="0"/>
            <a:ext cx="3733800" cy="6858000"/>
          </a:xfrm>
        </p:spPr>
        <p:txBody>
          <a:bodyPr/>
          <a:lstStyle>
            <a:lvl1pPr marL="0" indent="0" algn="ctr">
              <a:buNone/>
              <a:defRPr/>
            </a:lvl1pPr>
          </a:lstStyle>
          <a:p>
            <a:endParaRPr lang="uk-UA"/>
          </a:p>
        </p:txBody>
      </p:sp>
    </p:spTree>
    <p:extLst>
      <p:ext uri="{BB962C8B-B14F-4D97-AF65-F5344CB8AC3E}">
        <p14:creationId xmlns:p14="http://schemas.microsoft.com/office/powerpoint/2010/main" val="19636380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w/o logo)">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2254650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Layout (w/o bullets)">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smtClean="0"/>
              <a:t>Click to add text</a:t>
            </a:r>
            <a:endParaRPr lang="en-US" dirty="0"/>
          </a:p>
        </p:txBody>
      </p:sp>
      <p:sp>
        <p:nvSpPr>
          <p:cNvPr id="4" name="Title 3"/>
          <p:cNvSpPr>
            <a:spLocks noGrp="1"/>
          </p:cNvSpPr>
          <p:nvPr>
            <p:ph type="title"/>
          </p:nvPr>
        </p:nvSpPr>
        <p:spPr>
          <a:xfrm>
            <a:off x="2286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9"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434948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extLst>
      <p:ext uri="{BB962C8B-B14F-4D97-AF65-F5344CB8AC3E}">
        <p14:creationId xmlns:p14="http://schemas.microsoft.com/office/powerpoint/2010/main" val="21073695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7E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04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230400" y="1447800"/>
            <a:ext cx="8229600" cy="4525963"/>
          </a:xfrm>
          <a:prstGeom prst="rect">
            <a:avLst/>
          </a:prstGeom>
        </p:spPr>
        <p:txBody>
          <a:bodyPr vert="horz" lIns="91440" tIns="45720" rIns="91440" bIns="45720" rtlCol="0">
            <a:normAutofit/>
          </a:body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6" name="Slide Number Placeholder 5"/>
          <p:cNvSpPr>
            <a:spLocks noGrp="1"/>
          </p:cNvSpPr>
          <p:nvPr>
            <p:ph type="sldNum" sz="quarter" idx="4"/>
          </p:nvPr>
        </p:nvSpPr>
        <p:spPr>
          <a:xfrm>
            <a:off x="6858000" y="6446837"/>
            <a:ext cx="2133600" cy="365125"/>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5" name="Content Placeholder 2"/>
          <p:cNvSpPr txBox="1">
            <a:spLocks/>
          </p:cNvSpPr>
          <p:nvPr userDrawn="1"/>
        </p:nvSpPr>
        <p:spPr>
          <a:xfrm>
            <a:off x="1905000" y="6324600"/>
            <a:ext cx="3048000" cy="304800"/>
          </a:xfrm>
          <a:prstGeom prst="rect">
            <a:avLst/>
          </a:prstGeom>
        </p:spPr>
        <p:txBody>
          <a:bodyPr>
            <a:normAutofit/>
          </a:bodyPr>
          <a:lstStyle>
            <a:lvl1pPr marL="0" indent="0" algn="l" defTabSz="914400" rtl="0" eaLnBrk="1" latinLnBrk="0" hangingPunct="1">
              <a:spcBef>
                <a:spcPct val="20000"/>
              </a:spcBef>
              <a:buClr>
                <a:srgbClr val="017EB8"/>
              </a:buClr>
              <a:buFont typeface="Wingdings" panose="05000000000000000000" pitchFamily="2" charset="2"/>
              <a:buNone/>
              <a:defRPr sz="14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mtClean="0"/>
          </a:p>
          <a:p>
            <a:endParaRPr lang="uk-UA"/>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712" r:id="rId3"/>
    <p:sldLayoutId id="2147483713" r:id="rId4"/>
    <p:sldLayoutId id="2147483661" r:id="rId5"/>
    <p:sldLayoutId id="2147483709" r:id="rId6"/>
    <p:sldLayoutId id="2147483655" r:id="rId7"/>
    <p:sldLayoutId id="2147483674" r:id="rId8"/>
    <p:sldLayoutId id="2147483711" r:id="rId9"/>
    <p:sldLayoutId id="2147483675" r:id="rId10"/>
    <p:sldLayoutId id="2147483721" r:id="rId11"/>
    <p:sldLayoutId id="2147483723" r:id="rId12"/>
    <p:sldLayoutId id="2147483722" r:id="rId13"/>
    <p:sldLayoutId id="2147483725" r:id="rId14"/>
    <p:sldLayoutId id="2147483726" r:id="rId15"/>
  </p:sldLayoutIdLst>
  <p:timing>
    <p:tnLst>
      <p:par>
        <p:cTn id="1" dur="indefinite" restart="never" nodeType="tmRoot"/>
      </p:par>
    </p:tnLst>
  </p:timing>
  <p:hf hdr="0" dt="0"/>
  <p:txStyles>
    <p:titleStyle>
      <a:lvl1pPr algn="l" defTabSz="0" rtl="0" eaLnBrk="1" latinLnBrk="0" hangingPunct="1">
        <a:spcBef>
          <a:spcPct val="0"/>
        </a:spcBef>
        <a:buNone/>
        <a:defRPr lang="en-US" sz="4000" b="0" kern="1200" baseline="0" dirty="0" smtClean="0">
          <a:solidFill>
            <a:srgbClr val="017EB8"/>
          </a:solidFill>
          <a:latin typeface="Segoe UI" panose="020B0502040204020203" pitchFamily="34" charset="0"/>
          <a:ea typeface="Segoe UI" pitchFamily="34" charset="0"/>
          <a:cs typeface="Segoe UI" pitchFamily="34" charset="0"/>
        </a:defRPr>
      </a:lvl1pPr>
    </p:titleStyle>
    <p:body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lang="en-US" sz="2800" kern="1200" baseline="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lang="en-US" sz="2400" kern="1200" baseline="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dirty="0" smtClean="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66950" y="2133600"/>
            <a:ext cx="4572000" cy="1447800"/>
          </a:xfrm>
        </p:spPr>
        <p:txBody>
          <a:bodyPr/>
          <a:lstStyle/>
          <a:p>
            <a:pPr algn="ctr"/>
            <a:r>
              <a:rPr lang="en-US" sz="7200" dirty="0" smtClean="0">
                <a:solidFill>
                  <a:schemeClr val="bg1"/>
                </a:solidFill>
              </a:rPr>
              <a:t>SCRUM</a:t>
            </a:r>
            <a:endParaRPr lang="en-US" sz="7200" dirty="0">
              <a:solidFill>
                <a:schemeClr val="bg1"/>
              </a:solidFill>
            </a:endParaRPr>
          </a:p>
        </p:txBody>
      </p:sp>
      <p:sp>
        <p:nvSpPr>
          <p:cNvPr id="7" name="Subtitle 6"/>
          <p:cNvSpPr>
            <a:spLocks noGrp="1"/>
          </p:cNvSpPr>
          <p:nvPr>
            <p:ph type="subTitle" idx="1"/>
          </p:nvPr>
        </p:nvSpPr>
        <p:spPr>
          <a:xfrm>
            <a:off x="6838950" y="5867400"/>
            <a:ext cx="2171700" cy="762000"/>
          </a:xfrm>
        </p:spPr>
        <p:txBody>
          <a:bodyPr>
            <a:normAutofit fontScale="92500" lnSpcReduction="10000"/>
          </a:bodyPr>
          <a:lstStyle/>
          <a:p>
            <a:endParaRPr lang="en-US" dirty="0"/>
          </a:p>
          <a:p>
            <a:r>
              <a:rPr lang="uk-UA" dirty="0" smtClean="0"/>
              <a:t>Лютий</a:t>
            </a:r>
            <a:r>
              <a:rPr lang="en-US" dirty="0" smtClean="0"/>
              <a:t> 201</a:t>
            </a:r>
            <a:r>
              <a:rPr lang="uk-UA" dirty="0" smtClean="0"/>
              <a:t>6</a:t>
            </a:r>
            <a:endParaRPr lang="en-US" dirty="0"/>
          </a:p>
          <a:p>
            <a:endParaRPr lang="en-US" dirty="0"/>
          </a:p>
        </p:txBody>
      </p:sp>
      <p:sp>
        <p:nvSpPr>
          <p:cNvPr id="5" name="Прямоугольник 4"/>
          <p:cNvSpPr/>
          <p:nvPr/>
        </p:nvSpPr>
        <p:spPr>
          <a:xfrm>
            <a:off x="6553200" y="320461"/>
            <a:ext cx="2743200" cy="646331"/>
          </a:xfrm>
          <a:prstGeom prst="rect">
            <a:avLst/>
          </a:prstGeom>
        </p:spPr>
        <p:txBody>
          <a:bodyPr wrap="square">
            <a:spAutoFit/>
          </a:bodyPr>
          <a:lstStyle/>
          <a:p>
            <a:r>
              <a:rPr lang="uk-UA" altLang="uk-UA" b="1" dirty="0">
                <a:solidFill>
                  <a:schemeClr val="bg1"/>
                </a:solidFill>
                <a:effectLst>
                  <a:reflection blurRad="6350" stA="55000" endA="300" endPos="45500" dir="5400000" sy="-100000" algn="bl" rotWithShape="0"/>
                </a:effectLst>
                <a:latin typeface="Trebuchet MS"/>
                <a:ea typeface="+mj-ea"/>
                <a:cs typeface="+mj-cs"/>
              </a:rPr>
              <a:t>Бандура В.В.</a:t>
            </a:r>
            <a:r>
              <a:rPr lang="en-US" altLang="uk-UA" b="1" dirty="0">
                <a:solidFill>
                  <a:schemeClr val="bg1"/>
                </a:solidFill>
                <a:effectLst>
                  <a:reflection blurRad="6350" stA="55000" endA="300" endPos="45500" dir="5400000" sy="-100000" algn="bl" rotWithShape="0"/>
                </a:effectLst>
                <a:latin typeface="Trebuchet MS"/>
                <a:ea typeface="+mj-ea"/>
                <a:cs typeface="+mj-cs"/>
              </a:rPr>
              <a:t>|</a:t>
            </a:r>
            <a:r>
              <a:rPr lang="uk-UA" altLang="uk-UA" b="1" dirty="0">
                <a:solidFill>
                  <a:schemeClr val="bg1"/>
                </a:solidFill>
                <a:effectLst>
                  <a:reflection blurRad="6350" stA="55000" endA="300" endPos="45500" dir="5400000" sy="-100000" algn="bl" rotWithShape="0"/>
                </a:effectLst>
                <a:latin typeface="Trebuchet MS"/>
                <a:ea typeface="+mj-ea"/>
                <a:cs typeface="+mj-cs"/>
              </a:rPr>
              <a:t>доцент</a:t>
            </a:r>
            <a:br>
              <a:rPr lang="uk-UA" altLang="uk-UA" b="1" dirty="0">
                <a:solidFill>
                  <a:schemeClr val="bg1"/>
                </a:solidFill>
                <a:effectLst>
                  <a:reflection blurRad="6350" stA="55000" endA="300" endPos="45500" dir="5400000" sy="-100000" algn="bl" rotWithShape="0"/>
                </a:effectLst>
                <a:latin typeface="Trebuchet MS"/>
                <a:ea typeface="+mj-ea"/>
                <a:cs typeface="+mj-cs"/>
              </a:rPr>
            </a:br>
            <a:r>
              <a:rPr lang="uk-UA" altLang="uk-UA" b="1" dirty="0">
                <a:solidFill>
                  <a:schemeClr val="bg1"/>
                </a:solidFill>
                <a:effectLst>
                  <a:reflection blurRad="6350" stA="55000" endA="300" endPos="45500" dir="5400000" sy="-100000" algn="bl" rotWithShape="0"/>
                </a:effectLst>
                <a:latin typeface="Trebuchet MS"/>
                <a:ea typeface="+mj-ea"/>
                <a:cs typeface="+mj-cs"/>
              </a:rPr>
              <a:t>кафедри ПЗАС</a:t>
            </a:r>
            <a:endParaRPr lang="uk-UA" dirty="0">
              <a:solidFill>
                <a:schemeClr val="bg1"/>
              </a:solidFill>
            </a:endParaRPr>
          </a:p>
        </p:txBody>
      </p:sp>
    </p:spTree>
    <p:extLst>
      <p:ext uri="{BB962C8B-B14F-4D97-AF65-F5344CB8AC3E}">
        <p14:creationId xmlns:p14="http://schemas.microsoft.com/office/powerpoint/2010/main" val="147118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10</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5" name="Picture 6"/>
          <p:cNvPicPr>
            <a:picLocks noChangeAspect="1" noChangeArrowheads="1"/>
          </p:cNvPicPr>
          <p:nvPr/>
        </p:nvPicPr>
        <p:blipFill>
          <a:blip r:embed="rId3" cstate="print"/>
          <a:srcRect/>
          <a:stretch>
            <a:fillRect/>
          </a:stretch>
        </p:blipFill>
        <p:spPr bwMode="auto">
          <a:xfrm>
            <a:off x="230400" y="152400"/>
            <a:ext cx="2131800" cy="850104"/>
          </a:xfrm>
          <a:prstGeom prst="rect">
            <a:avLst/>
          </a:prstGeom>
          <a:noFill/>
          <a:ln w="9525">
            <a:noFill/>
            <a:miter lim="800000"/>
            <a:headEnd/>
            <a:tailEnd/>
          </a:ln>
          <a:effectLst/>
        </p:spPr>
      </p:pic>
      <p:sp>
        <p:nvSpPr>
          <p:cNvPr id="8" name="Rectangle 2"/>
          <p:cNvSpPr>
            <a:spLocks noChangeArrowheads="1"/>
          </p:cNvSpPr>
          <p:nvPr/>
        </p:nvSpPr>
        <p:spPr bwMode="auto">
          <a:xfrm>
            <a:off x="4479634" y="-945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1800" b="0" i="0" u="none" strike="noStrike" cap="none" normalizeH="0" baseline="0" dirty="0" smtClean="0">
                <a:ln>
                  <a:noFill/>
                </a:ln>
                <a:solidFill>
                  <a:schemeClr val="tx1"/>
                </a:solidFill>
                <a:effectLst/>
              </a:rPr>
              <a:t/>
            </a:r>
            <a:br>
              <a:rPr kumimoji="0" lang="uk-UA" altLang="uk-UA" sz="1800" b="0" i="0" u="none" strike="noStrike" cap="none" normalizeH="0" baseline="0" dirty="0" smtClean="0">
                <a:ln>
                  <a:noFill/>
                </a:ln>
                <a:solidFill>
                  <a:schemeClr val="tx1"/>
                </a:solidFill>
                <a:effectLst/>
              </a:rPr>
            </a:b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292994" y="0"/>
            <a:ext cx="884242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uk-UA" altLang="uk-UA" sz="24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Основні принципи </a:t>
            </a:r>
            <a:r>
              <a:rPr kumimoji="0" lang="uk-UA" altLang="uk-UA" sz="2400" b="1" i="0" u="none" strike="noStrike" cap="none" normalizeH="0" baseline="0" dirty="0" err="1" smtClean="0">
                <a:ln>
                  <a:noFill/>
                </a:ln>
                <a:solidFill>
                  <a:schemeClr val="bg1"/>
                </a:solidFill>
                <a:effectLst/>
                <a:latin typeface="Times New Roman" panose="02020603050405020304" pitchFamily="18" charset="0"/>
                <a:cs typeface="Times New Roman" panose="02020603050405020304" pitchFamily="18" charset="0"/>
              </a:rPr>
              <a:t>Agile</a:t>
            </a:r>
            <a:r>
              <a:rPr kumimoji="0" lang="uk-UA" altLang="uk-UA" sz="24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-маніфесту</a:t>
            </a:r>
          </a:p>
          <a:p>
            <a:pPr algn="ctr"/>
            <a:endParaRPr kumimoji="0" lang="uk-UA" altLang="uk-UA" sz="2400" b="0" i="0" u="none" strike="noStrike" cap="none" normalizeH="0" baseline="0" dirty="0" smtClean="0">
              <a:ln>
                <a:noFill/>
              </a:ln>
              <a:solidFill>
                <a:schemeClr val="bg1"/>
              </a:solidFill>
              <a:effectLst/>
            </a:endParaRPr>
          </a:p>
          <a:p>
            <a:pPr algn="ctr"/>
            <a:endParaRPr lang="uk-UA" altLang="uk-UA" sz="2400" dirty="0">
              <a:solidFill>
                <a:schemeClr val="bg1"/>
              </a:solidFill>
            </a:endParaRPr>
          </a:p>
          <a:p>
            <a:pPr algn="ctr"/>
            <a:r>
              <a:rPr kumimoji="0" lang="uk-UA" altLang="uk-UA" sz="2400" b="0" i="0" u="none" strike="noStrike" cap="none" normalizeH="0" baseline="0" dirty="0" smtClean="0">
                <a:ln>
                  <a:noFill/>
                </a:ln>
                <a:solidFill>
                  <a:schemeClr val="bg1"/>
                </a:solidFill>
                <a:effectLst/>
              </a:rPr>
              <a:t/>
            </a:r>
            <a:br>
              <a:rPr kumimoji="0" lang="uk-UA" altLang="uk-UA" sz="2400" b="0" i="0" u="none" strike="noStrike" cap="none" normalizeH="0" baseline="0" dirty="0" smtClean="0">
                <a:ln>
                  <a:noFill/>
                </a:ln>
                <a:solidFill>
                  <a:schemeClr val="bg1"/>
                </a:solidFill>
                <a:effectLst/>
              </a:rPr>
            </a:br>
            <a:r>
              <a:rPr lang="uk-UA" sz="2400" dirty="0">
                <a:solidFill>
                  <a:schemeClr val="bg1"/>
                </a:solidFill>
              </a:rPr>
              <a:t>Постійна увага до </a:t>
            </a:r>
            <a:r>
              <a:rPr lang="uk-UA" sz="2400" b="1" i="1" dirty="0">
                <a:solidFill>
                  <a:schemeClr val="bg1"/>
                </a:solidFill>
              </a:rPr>
              <a:t>технічної досконалості </a:t>
            </a:r>
            <a:r>
              <a:rPr lang="uk-UA" sz="2400" dirty="0">
                <a:solidFill>
                  <a:schemeClr val="bg1"/>
                </a:solidFill>
              </a:rPr>
              <a:t>і </a:t>
            </a:r>
            <a:r>
              <a:rPr lang="uk-UA" sz="2400" b="1" i="1" dirty="0">
                <a:solidFill>
                  <a:schemeClr val="bg1"/>
                </a:solidFill>
              </a:rPr>
              <a:t>якості</a:t>
            </a:r>
            <a:r>
              <a:rPr lang="uk-UA" sz="2400" dirty="0">
                <a:solidFill>
                  <a:schemeClr val="bg1"/>
                </a:solidFill>
              </a:rPr>
              <a:t> проектування </a:t>
            </a:r>
            <a:br>
              <a:rPr lang="uk-UA" sz="2400" dirty="0">
                <a:solidFill>
                  <a:schemeClr val="bg1"/>
                </a:solidFill>
              </a:rPr>
            </a:br>
            <a:r>
              <a:rPr lang="uk-UA" sz="2400" dirty="0">
                <a:solidFill>
                  <a:schemeClr val="bg1"/>
                </a:solidFill>
              </a:rPr>
              <a:t>підвищує гнучкість проекту</a:t>
            </a:r>
            <a:r>
              <a:rPr lang="uk-UA" sz="2400" dirty="0" smtClean="0">
                <a:solidFill>
                  <a:schemeClr val="bg1"/>
                </a:solidFill>
              </a:rPr>
              <a:t>.</a:t>
            </a:r>
          </a:p>
          <a:p>
            <a:pPr algn="ctr"/>
            <a:endParaRPr lang="uk-UA" sz="2400" dirty="0">
              <a:solidFill>
                <a:schemeClr val="bg1"/>
              </a:solidFill>
            </a:endParaRPr>
          </a:p>
          <a:p>
            <a:pPr algn="ctr"/>
            <a:r>
              <a:rPr lang="uk-UA" sz="2400" b="1" i="1" dirty="0">
                <a:solidFill>
                  <a:schemeClr val="bg1"/>
                </a:solidFill>
              </a:rPr>
              <a:t>Простота</a:t>
            </a:r>
            <a:r>
              <a:rPr lang="uk-UA" sz="2400" dirty="0">
                <a:solidFill>
                  <a:schemeClr val="bg1"/>
                </a:solidFill>
              </a:rPr>
              <a:t> – мистецтво мінімізації зайвої роботи – вкрай необхідна</a:t>
            </a:r>
            <a:r>
              <a:rPr lang="uk-UA" sz="2400" dirty="0" smtClean="0">
                <a:solidFill>
                  <a:schemeClr val="bg1"/>
                </a:solidFill>
              </a:rPr>
              <a:t>.</a:t>
            </a:r>
          </a:p>
          <a:p>
            <a:pPr algn="ctr"/>
            <a:endParaRPr lang="uk-UA" sz="2400" dirty="0">
              <a:solidFill>
                <a:schemeClr val="bg1"/>
              </a:solidFill>
            </a:endParaRPr>
          </a:p>
          <a:p>
            <a:pPr algn="ctr"/>
            <a:r>
              <a:rPr lang="uk-UA" sz="2400" dirty="0">
                <a:solidFill>
                  <a:schemeClr val="bg1"/>
                </a:solidFill>
              </a:rPr>
              <a:t>Найкращі вимоги, архітектурні та технічні рішення виникають у командах, </a:t>
            </a:r>
            <a:br>
              <a:rPr lang="uk-UA" sz="2400" dirty="0">
                <a:solidFill>
                  <a:schemeClr val="bg1"/>
                </a:solidFill>
              </a:rPr>
            </a:br>
            <a:r>
              <a:rPr lang="uk-UA" sz="2400" dirty="0">
                <a:solidFill>
                  <a:schemeClr val="bg1"/>
                </a:solidFill>
              </a:rPr>
              <a:t>що здатні </a:t>
            </a:r>
            <a:r>
              <a:rPr lang="uk-UA" sz="2400" b="1" i="1" dirty="0" err="1">
                <a:solidFill>
                  <a:schemeClr val="bg1"/>
                </a:solidFill>
              </a:rPr>
              <a:t>самоорганізовуватись</a:t>
            </a:r>
            <a:r>
              <a:rPr lang="uk-UA" sz="2400" dirty="0" smtClean="0">
                <a:solidFill>
                  <a:schemeClr val="bg1"/>
                </a:solidFill>
              </a:rPr>
              <a:t>.</a:t>
            </a:r>
          </a:p>
          <a:p>
            <a:pPr algn="ctr"/>
            <a:endParaRPr lang="uk-UA" sz="2400" dirty="0">
              <a:solidFill>
                <a:schemeClr val="bg1"/>
              </a:solidFill>
            </a:endParaRPr>
          </a:p>
          <a:p>
            <a:pPr algn="ctr"/>
            <a:r>
              <a:rPr lang="uk-UA" sz="2400" dirty="0">
                <a:solidFill>
                  <a:schemeClr val="bg1"/>
                </a:solidFill>
              </a:rPr>
              <a:t>Команда регулярно намагається знайти способи підвищення </a:t>
            </a:r>
            <a:r>
              <a:rPr lang="uk-UA" sz="2400" b="1" i="1" dirty="0">
                <a:solidFill>
                  <a:schemeClr val="bg1"/>
                </a:solidFill>
              </a:rPr>
              <a:t>ефективності</a:t>
            </a:r>
            <a:r>
              <a:rPr lang="uk-UA" sz="2400" dirty="0">
                <a:solidFill>
                  <a:schemeClr val="bg1"/>
                </a:solidFill>
              </a:rPr>
              <a:t> </a:t>
            </a:r>
            <a:br>
              <a:rPr lang="uk-UA" sz="2400" dirty="0">
                <a:solidFill>
                  <a:schemeClr val="bg1"/>
                </a:solidFill>
              </a:rPr>
            </a:br>
            <a:r>
              <a:rPr lang="uk-UA" sz="2400" dirty="0">
                <a:solidFill>
                  <a:schemeClr val="bg1"/>
                </a:solidFill>
              </a:rPr>
              <a:t>та відповідно корегує свою роботу.</a:t>
            </a:r>
          </a:p>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92731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11</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5" name="Picture 6"/>
          <p:cNvPicPr>
            <a:picLocks noChangeAspect="1" noChangeArrowheads="1"/>
          </p:cNvPicPr>
          <p:nvPr/>
        </p:nvPicPr>
        <p:blipFill>
          <a:blip r:embed="rId3" cstate="print"/>
          <a:srcRect/>
          <a:stretch>
            <a:fillRect/>
          </a:stretch>
        </p:blipFill>
        <p:spPr bwMode="auto">
          <a:xfrm>
            <a:off x="230400" y="152400"/>
            <a:ext cx="2131800" cy="850104"/>
          </a:xfrm>
          <a:prstGeom prst="rect">
            <a:avLst/>
          </a:prstGeom>
          <a:noFill/>
          <a:ln w="9525">
            <a:noFill/>
            <a:miter lim="800000"/>
            <a:headEnd/>
            <a:tailEnd/>
          </a:ln>
          <a:effectLst/>
        </p:spPr>
      </p:pic>
      <p:sp>
        <p:nvSpPr>
          <p:cNvPr id="8" name="Rectangle 2"/>
          <p:cNvSpPr>
            <a:spLocks noChangeArrowheads="1"/>
          </p:cNvSpPr>
          <p:nvPr/>
        </p:nvSpPr>
        <p:spPr bwMode="auto">
          <a:xfrm>
            <a:off x="4479634" y="-945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1800" b="0" i="0" u="none" strike="noStrike" cap="none" normalizeH="0" baseline="0" dirty="0" smtClean="0">
                <a:ln>
                  <a:noFill/>
                </a:ln>
                <a:solidFill>
                  <a:schemeClr val="tx1"/>
                </a:solidFill>
                <a:effectLst/>
              </a:rPr>
              <a:t/>
            </a:r>
            <a:br>
              <a:rPr kumimoji="0" lang="uk-UA" altLang="uk-UA" sz="1800" b="0" i="0" u="none" strike="noStrike" cap="none" normalizeH="0" baseline="0" dirty="0" smtClean="0">
                <a:ln>
                  <a:noFill/>
                </a:ln>
                <a:solidFill>
                  <a:schemeClr val="tx1"/>
                </a:solidFill>
                <a:effectLst/>
              </a:rPr>
            </a:b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292994" y="923329"/>
            <a:ext cx="884242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uk-UA" altLang="uk-UA" sz="24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Основні принципи </a:t>
            </a:r>
            <a:r>
              <a:rPr kumimoji="0" lang="uk-UA" altLang="uk-UA" sz="2400" b="1" i="0" u="none" strike="noStrike" cap="none" normalizeH="0" baseline="0" dirty="0" err="1" smtClean="0">
                <a:ln>
                  <a:noFill/>
                </a:ln>
                <a:solidFill>
                  <a:schemeClr val="bg1"/>
                </a:solidFill>
                <a:effectLst/>
                <a:latin typeface="Times New Roman" panose="02020603050405020304" pitchFamily="18" charset="0"/>
                <a:cs typeface="Times New Roman" panose="02020603050405020304" pitchFamily="18" charset="0"/>
              </a:rPr>
              <a:t>Agile</a:t>
            </a:r>
            <a:r>
              <a:rPr kumimoji="0" lang="uk-UA" altLang="uk-UA" sz="24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-маніфесту</a:t>
            </a:r>
          </a:p>
          <a:p>
            <a:pPr algn="ctr"/>
            <a:endParaRPr kumimoji="0" lang="uk-UA" altLang="uk-UA" sz="2400" b="0" i="0" u="none" strike="noStrike" cap="none" normalizeH="0" baseline="0" dirty="0" smtClean="0">
              <a:ln>
                <a:noFill/>
              </a:ln>
              <a:solidFill>
                <a:schemeClr val="bg1"/>
              </a:solidFill>
              <a:effectLst/>
            </a:endParaRPr>
          </a:p>
          <a:p>
            <a:pPr algn="ctr"/>
            <a:r>
              <a:rPr lang="uk-UA" sz="2400" dirty="0" smtClean="0">
                <a:solidFill>
                  <a:schemeClr val="bg1"/>
                </a:solidFill>
              </a:rPr>
              <a:t>Маніфест </a:t>
            </a:r>
            <a:r>
              <a:rPr lang="uk-UA" sz="2400" dirty="0">
                <a:solidFill>
                  <a:schemeClr val="bg1"/>
                </a:solidFill>
              </a:rPr>
              <a:t>та Принципи гнучкої розробки містять </a:t>
            </a:r>
            <a:r>
              <a:rPr lang="uk-UA" sz="2400" dirty="0" err="1">
                <a:solidFill>
                  <a:schemeClr val="bg1"/>
                </a:solidFill>
              </a:rPr>
              <a:t>високорівневі</a:t>
            </a:r>
            <a:r>
              <a:rPr lang="uk-UA" sz="2400" dirty="0">
                <a:solidFill>
                  <a:schemeClr val="bg1"/>
                </a:solidFill>
              </a:rPr>
              <a:t> ідеї щодо того, як потрібно вибудовувати процес розробки програмного забезпечення, щоб успішно завершувати проекти й створювати команди, в яких приємно та цікаво працювати. </a:t>
            </a:r>
            <a:endParaRPr lang="uk-UA" sz="2400" dirty="0" smtClean="0">
              <a:solidFill>
                <a:schemeClr val="bg1"/>
              </a:solidFill>
            </a:endParaRPr>
          </a:p>
          <a:p>
            <a:pPr algn="ctr"/>
            <a:endParaRPr lang="uk-UA" sz="2400" dirty="0">
              <a:solidFill>
                <a:schemeClr val="bg1"/>
              </a:solidFill>
            </a:endParaRPr>
          </a:p>
          <a:p>
            <a:pPr algn="ctr"/>
            <a:r>
              <a:rPr lang="uk-UA" sz="2400" dirty="0" smtClean="0">
                <a:solidFill>
                  <a:schemeClr val="bg1"/>
                </a:solidFill>
              </a:rPr>
              <a:t>Документи </a:t>
            </a:r>
            <a:r>
              <a:rPr lang="uk-UA" sz="2400" dirty="0">
                <a:solidFill>
                  <a:schemeClr val="bg1"/>
                </a:solidFill>
              </a:rPr>
              <a:t>визначають, що потрібно для цього зробити, але не говорять, як це зробити. По-іншому й не могло бути, оскільки Маніфест та Принципи народилися внаслідок консенсусу представників різних (хоча й споріднених) напрямів, які могли знайти спільну основу лише на рівні базових цінностей та принципів.</a:t>
            </a:r>
            <a:endPar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6725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uk-UA" dirty="0" smtClean="0">
                <a:solidFill>
                  <a:schemeClr val="bg1"/>
                </a:solidFill>
              </a:rPr>
              <a:t>Як це працює?</a:t>
            </a:r>
            <a:endParaRPr lang="en-US" dirty="0">
              <a:solidFill>
                <a:schemeClr val="bg1"/>
              </a:solidFill>
            </a:endParaRPr>
          </a:p>
        </p:txBody>
      </p:sp>
      <p:pic>
        <p:nvPicPr>
          <p:cNvPr id="2" name="Рисунок 1"/>
          <p:cNvPicPr>
            <a:picLocks noChangeAspect="1"/>
          </p:cNvPicPr>
          <p:nvPr/>
        </p:nvPicPr>
        <p:blipFill>
          <a:blip r:embed="rId2"/>
          <a:stretch>
            <a:fillRect/>
          </a:stretch>
        </p:blipFill>
        <p:spPr>
          <a:xfrm>
            <a:off x="344700" y="762000"/>
            <a:ext cx="8115300" cy="6257925"/>
          </a:xfrm>
          <a:prstGeom prst="rect">
            <a:avLst/>
          </a:prstGeom>
        </p:spPr>
      </p:pic>
    </p:spTree>
    <p:extLst>
      <p:ext uri="{BB962C8B-B14F-4D97-AF65-F5344CB8AC3E}">
        <p14:creationId xmlns:p14="http://schemas.microsoft.com/office/powerpoint/2010/main" val="2786998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uk-UA" dirty="0" smtClean="0">
                <a:solidFill>
                  <a:schemeClr val="bg1"/>
                </a:solidFill>
              </a:rPr>
              <a:t>Як це працює?</a:t>
            </a:r>
            <a:endParaRPr lang="en-US" dirty="0">
              <a:solidFill>
                <a:schemeClr val="bg1"/>
              </a:solidFill>
            </a:endParaRPr>
          </a:p>
        </p:txBody>
      </p:sp>
      <p:pic>
        <p:nvPicPr>
          <p:cNvPr id="3" name="Рисунок 2"/>
          <p:cNvPicPr>
            <a:picLocks noChangeAspect="1"/>
          </p:cNvPicPr>
          <p:nvPr/>
        </p:nvPicPr>
        <p:blipFill>
          <a:blip r:embed="rId3"/>
          <a:stretch>
            <a:fillRect/>
          </a:stretch>
        </p:blipFill>
        <p:spPr>
          <a:xfrm>
            <a:off x="1524000" y="741948"/>
            <a:ext cx="6667501" cy="6143761"/>
          </a:xfrm>
          <a:prstGeom prst="rect">
            <a:avLst/>
          </a:prstGeom>
        </p:spPr>
      </p:pic>
    </p:spTree>
    <p:extLst>
      <p:ext uri="{BB962C8B-B14F-4D97-AF65-F5344CB8AC3E}">
        <p14:creationId xmlns:p14="http://schemas.microsoft.com/office/powerpoint/2010/main" val="1906819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14</a:t>
            </a:fld>
            <a:endParaRPr lang="uk-UA"/>
          </a:p>
        </p:txBody>
      </p:sp>
      <p:sp>
        <p:nvSpPr>
          <p:cNvPr id="4" name="Title 3"/>
          <p:cNvSpPr>
            <a:spLocks noGrp="1"/>
          </p:cNvSpPr>
          <p:nvPr>
            <p:ph type="title"/>
          </p:nvPr>
        </p:nvSpPr>
        <p:spPr/>
        <p:txBody>
          <a:bodyPr/>
          <a:lstStyle/>
          <a:p>
            <a:r>
              <a:rPr lang="uk-UA" dirty="0" smtClean="0">
                <a:solidFill>
                  <a:schemeClr val="bg1"/>
                </a:solidFill>
              </a:rPr>
              <a:t>Життєвий цикл </a:t>
            </a:r>
            <a:r>
              <a:rPr lang="en-US" dirty="0" smtClean="0">
                <a:solidFill>
                  <a:schemeClr val="bg1"/>
                </a:solidFill>
              </a:rPr>
              <a:t>Agile </a:t>
            </a:r>
            <a:endParaRPr lang="uk-UA" dirty="0">
              <a:solidFill>
                <a:schemeClr val="bg1"/>
              </a:solidFill>
            </a:endParaRPr>
          </a:p>
        </p:txBody>
      </p:sp>
      <p:pic>
        <p:nvPicPr>
          <p:cNvPr id="2" name="Рисунок 1"/>
          <p:cNvPicPr>
            <a:picLocks noChangeAspect="1"/>
          </p:cNvPicPr>
          <p:nvPr/>
        </p:nvPicPr>
        <p:blipFill>
          <a:blip r:embed="rId3"/>
          <a:stretch>
            <a:fillRect/>
          </a:stretch>
        </p:blipFill>
        <p:spPr>
          <a:xfrm>
            <a:off x="1676400" y="2948642"/>
            <a:ext cx="5629275" cy="3600450"/>
          </a:xfrm>
          <a:prstGeom prst="rect">
            <a:avLst/>
          </a:prstGeom>
        </p:spPr>
      </p:pic>
      <p:sp>
        <p:nvSpPr>
          <p:cNvPr id="6" name="Прямоугольник 5"/>
          <p:cNvSpPr/>
          <p:nvPr/>
        </p:nvSpPr>
        <p:spPr>
          <a:xfrm>
            <a:off x="533400" y="952500"/>
            <a:ext cx="8404200" cy="1938992"/>
          </a:xfrm>
          <a:prstGeom prst="rect">
            <a:avLst/>
          </a:prstGeom>
        </p:spPr>
        <p:txBody>
          <a:bodyPr wrap="square">
            <a:spAutoFit/>
          </a:bodyPr>
          <a:lstStyle/>
          <a:p>
            <a:r>
              <a:rPr lang="uk-UA" sz="2400" dirty="0" smtClean="0">
                <a:solidFill>
                  <a:prstClr val="white"/>
                </a:solidFill>
              </a:rPr>
              <a:t>Гнучка модель (</a:t>
            </a:r>
            <a:r>
              <a:rPr lang="uk-UA" sz="2400" dirty="0" err="1" smtClean="0">
                <a:solidFill>
                  <a:prstClr val="white"/>
                </a:solidFill>
              </a:rPr>
              <a:t>інкрементна</a:t>
            </a:r>
            <a:r>
              <a:rPr lang="uk-UA" sz="2400" dirty="0" smtClean="0">
                <a:solidFill>
                  <a:prstClr val="white"/>
                </a:solidFill>
              </a:rPr>
              <a:t>)  передбачає розбиття життєвого циклу на послідовність ітерації, кожна з яких є невеличким проектом, включаючи всі стадії життєвого циклу в застосуванні до створення менших фрагментів функціональності, в порівнянні з проектом в цілому.</a:t>
            </a:r>
            <a:endParaRPr lang="uk-UA" dirty="0"/>
          </a:p>
        </p:txBody>
      </p:sp>
    </p:spTree>
    <p:extLst>
      <p:ext uri="{BB962C8B-B14F-4D97-AF65-F5344CB8AC3E}">
        <p14:creationId xmlns:p14="http://schemas.microsoft.com/office/powerpoint/2010/main" val="364179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15</a:t>
            </a:fld>
            <a:endParaRPr lang="uk-UA"/>
          </a:p>
        </p:txBody>
      </p:sp>
      <p:sp>
        <p:nvSpPr>
          <p:cNvPr id="4" name="Title 3"/>
          <p:cNvSpPr>
            <a:spLocks noGrp="1"/>
          </p:cNvSpPr>
          <p:nvPr>
            <p:ph type="title"/>
          </p:nvPr>
        </p:nvSpPr>
        <p:spPr/>
        <p:txBody>
          <a:bodyPr/>
          <a:lstStyle/>
          <a:p>
            <a:r>
              <a:rPr lang="en-US" dirty="0" smtClean="0">
                <a:solidFill>
                  <a:schemeClr val="bg1"/>
                </a:solidFill>
              </a:rPr>
              <a:t>Agile </a:t>
            </a:r>
            <a:r>
              <a:rPr lang="uk-UA" dirty="0" smtClean="0">
                <a:solidFill>
                  <a:schemeClr val="bg1"/>
                </a:solidFill>
              </a:rPr>
              <a:t>особливості</a:t>
            </a:r>
            <a:endParaRPr lang="uk-UA" dirty="0">
              <a:solidFill>
                <a:schemeClr val="bg1"/>
              </a:solidFill>
            </a:endParaRPr>
          </a:p>
        </p:txBody>
      </p:sp>
      <p:pic>
        <p:nvPicPr>
          <p:cNvPr id="5" name="Picture 2"/>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762000" y="3863142"/>
            <a:ext cx="7916220" cy="23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Прямоугольник 5"/>
          <p:cNvSpPr/>
          <p:nvPr/>
        </p:nvSpPr>
        <p:spPr>
          <a:xfrm>
            <a:off x="381000" y="1371600"/>
            <a:ext cx="8458200" cy="2123658"/>
          </a:xfrm>
          <a:prstGeom prst="rect">
            <a:avLst/>
          </a:prstGeom>
        </p:spPr>
        <p:txBody>
          <a:bodyPr wrap="square">
            <a:spAutoFit/>
          </a:bodyPr>
          <a:lstStyle/>
          <a:p>
            <a:pPr marL="342900" lvl="0" indent="-342900" eaLnBrk="0" fontAlgn="base" hangingPunct="0">
              <a:spcBef>
                <a:spcPct val="30000"/>
              </a:spcBef>
              <a:spcAft>
                <a:spcPct val="0"/>
              </a:spcAft>
              <a:buFont typeface="Arial" panose="020B0604020202020204" pitchFamily="34" charset="0"/>
              <a:buChar char="•"/>
            </a:pPr>
            <a:r>
              <a:rPr lang="ru-RU" altLang="uk-UA" sz="2000" b="1" dirty="0" err="1" smtClean="0">
                <a:solidFill>
                  <a:schemeClr val="bg1"/>
                </a:solidFill>
                <a:latin typeface="Arial" charset="0"/>
              </a:rPr>
              <a:t>Поступове</a:t>
            </a:r>
            <a:r>
              <a:rPr lang="ru-RU" altLang="uk-UA" sz="2000" b="1" dirty="0" smtClean="0">
                <a:solidFill>
                  <a:schemeClr val="bg1"/>
                </a:solidFill>
                <a:latin typeface="Arial" charset="0"/>
              </a:rPr>
              <a:t> </a:t>
            </a:r>
            <a:r>
              <a:rPr lang="ru-RU" altLang="uk-UA" sz="2000" b="1" dirty="0" err="1">
                <a:solidFill>
                  <a:schemeClr val="bg1"/>
                </a:solidFill>
                <a:latin typeface="Arial" charset="0"/>
              </a:rPr>
              <a:t>наближення</a:t>
            </a:r>
            <a:r>
              <a:rPr lang="ru-RU" altLang="uk-UA" sz="2000" b="1" dirty="0">
                <a:solidFill>
                  <a:schemeClr val="bg1"/>
                </a:solidFill>
                <a:latin typeface="Arial" charset="0"/>
              </a:rPr>
              <a:t> до образу готового продукту</a:t>
            </a:r>
          </a:p>
          <a:p>
            <a:pPr marL="342900" lvl="0" indent="-342900" eaLnBrk="0" fontAlgn="base" hangingPunct="0">
              <a:spcBef>
                <a:spcPct val="30000"/>
              </a:spcBef>
              <a:spcAft>
                <a:spcPct val="0"/>
              </a:spcAft>
              <a:buFont typeface="Arial" panose="020B0604020202020204" pitchFamily="34" charset="0"/>
              <a:buChar char="•"/>
            </a:pPr>
            <a:r>
              <a:rPr lang="ru-RU" altLang="uk-UA" sz="2000" b="1" dirty="0">
                <a:solidFill>
                  <a:schemeClr val="bg1"/>
                </a:solidFill>
                <a:latin typeface="Arial" charset="0"/>
              </a:rPr>
              <a:t>Ключ до </a:t>
            </a:r>
            <a:r>
              <a:rPr lang="ru-RU" altLang="uk-UA" sz="2000" b="1" dirty="0" err="1">
                <a:solidFill>
                  <a:schemeClr val="bg1"/>
                </a:solidFill>
                <a:latin typeface="Arial" charset="0"/>
              </a:rPr>
              <a:t>успішного</a:t>
            </a:r>
            <a:r>
              <a:rPr lang="ru-RU" altLang="uk-UA" sz="2000" b="1" dirty="0">
                <a:solidFill>
                  <a:schemeClr val="bg1"/>
                </a:solidFill>
                <a:latin typeface="Arial" charset="0"/>
              </a:rPr>
              <a:t> </a:t>
            </a:r>
            <a:r>
              <a:rPr lang="ru-RU" altLang="uk-UA" sz="2000" b="1" dirty="0" err="1">
                <a:solidFill>
                  <a:schemeClr val="bg1"/>
                </a:solidFill>
                <a:latin typeface="Arial" charset="0"/>
              </a:rPr>
              <a:t>використання</a:t>
            </a:r>
            <a:r>
              <a:rPr lang="ru-RU" altLang="uk-UA" sz="2000" b="1" dirty="0">
                <a:solidFill>
                  <a:schemeClr val="bg1"/>
                </a:solidFill>
                <a:latin typeface="Arial" charset="0"/>
              </a:rPr>
              <a:t> </a:t>
            </a:r>
            <a:r>
              <a:rPr lang="ru-RU" altLang="uk-UA" sz="2000" b="1" dirty="0" err="1">
                <a:solidFill>
                  <a:schemeClr val="bg1"/>
                </a:solidFill>
                <a:latin typeface="Arial" charset="0"/>
              </a:rPr>
              <a:t>цієї</a:t>
            </a:r>
            <a:r>
              <a:rPr lang="ru-RU" altLang="uk-UA" sz="2000" b="1" dirty="0">
                <a:solidFill>
                  <a:schemeClr val="bg1"/>
                </a:solidFill>
                <a:latin typeface="Arial" charset="0"/>
              </a:rPr>
              <a:t> </a:t>
            </a:r>
            <a:r>
              <a:rPr lang="ru-RU" altLang="uk-UA" sz="2000" b="1" dirty="0" err="1">
                <a:solidFill>
                  <a:schemeClr val="bg1"/>
                </a:solidFill>
                <a:latin typeface="Arial" charset="0"/>
              </a:rPr>
              <a:t>моделі</a:t>
            </a:r>
            <a:r>
              <a:rPr lang="ru-RU" altLang="uk-UA" sz="2000" b="1" dirty="0">
                <a:solidFill>
                  <a:schemeClr val="bg1"/>
                </a:solidFill>
                <a:latin typeface="Arial" charset="0"/>
              </a:rPr>
              <a:t> - </a:t>
            </a:r>
            <a:r>
              <a:rPr lang="ru-RU" altLang="uk-UA" sz="2000" b="1" dirty="0" err="1">
                <a:solidFill>
                  <a:schemeClr val="bg1"/>
                </a:solidFill>
                <a:latin typeface="Arial" charset="0"/>
              </a:rPr>
              <a:t>сувора</a:t>
            </a:r>
            <a:r>
              <a:rPr lang="ru-RU" altLang="uk-UA" sz="2000" b="1" dirty="0">
                <a:solidFill>
                  <a:schemeClr val="bg1"/>
                </a:solidFill>
                <a:latin typeface="Arial" charset="0"/>
              </a:rPr>
              <a:t> </a:t>
            </a:r>
            <a:r>
              <a:rPr lang="ru-RU" altLang="uk-UA" sz="2000" b="1" dirty="0" err="1">
                <a:solidFill>
                  <a:schemeClr val="bg1"/>
                </a:solidFill>
                <a:latin typeface="Arial" charset="0"/>
              </a:rPr>
              <a:t>валідація</a:t>
            </a:r>
            <a:r>
              <a:rPr lang="ru-RU" altLang="uk-UA" sz="2000" b="1" dirty="0">
                <a:solidFill>
                  <a:schemeClr val="bg1"/>
                </a:solidFill>
                <a:latin typeface="Arial" charset="0"/>
              </a:rPr>
              <a:t> </a:t>
            </a:r>
            <a:r>
              <a:rPr lang="ru-RU" altLang="uk-UA" sz="2000" b="1" dirty="0" err="1">
                <a:solidFill>
                  <a:schemeClr val="bg1"/>
                </a:solidFill>
                <a:latin typeface="Arial" charset="0"/>
              </a:rPr>
              <a:t>вимог</a:t>
            </a:r>
            <a:r>
              <a:rPr lang="ru-RU" altLang="uk-UA" sz="2000" b="1" dirty="0">
                <a:solidFill>
                  <a:schemeClr val="bg1"/>
                </a:solidFill>
                <a:latin typeface="Arial" charset="0"/>
              </a:rPr>
              <a:t> і </a:t>
            </a:r>
            <a:r>
              <a:rPr lang="ru-RU" altLang="uk-UA" sz="2000" b="1" dirty="0" err="1">
                <a:solidFill>
                  <a:schemeClr val="bg1"/>
                </a:solidFill>
                <a:latin typeface="Arial" charset="0"/>
              </a:rPr>
              <a:t>ретельна</a:t>
            </a:r>
            <a:r>
              <a:rPr lang="ru-RU" altLang="uk-UA" sz="2000" b="1" dirty="0">
                <a:solidFill>
                  <a:schemeClr val="bg1"/>
                </a:solidFill>
                <a:latin typeface="Arial" charset="0"/>
              </a:rPr>
              <a:t> </a:t>
            </a:r>
            <a:r>
              <a:rPr lang="ru-RU" altLang="uk-UA" sz="2000" b="1" dirty="0" err="1">
                <a:solidFill>
                  <a:schemeClr val="bg1"/>
                </a:solidFill>
                <a:latin typeface="Arial" charset="0"/>
              </a:rPr>
              <a:t>верифікація</a:t>
            </a:r>
            <a:r>
              <a:rPr lang="ru-RU" altLang="uk-UA" sz="2000" b="1" dirty="0">
                <a:solidFill>
                  <a:schemeClr val="bg1"/>
                </a:solidFill>
                <a:latin typeface="Arial" charset="0"/>
              </a:rPr>
              <a:t> </a:t>
            </a:r>
            <a:r>
              <a:rPr lang="ru-RU" altLang="uk-UA" sz="2000" b="1" dirty="0" err="1">
                <a:solidFill>
                  <a:schemeClr val="bg1"/>
                </a:solidFill>
                <a:latin typeface="Arial" charset="0"/>
              </a:rPr>
              <a:t>розроблюваної</a:t>
            </a:r>
            <a:r>
              <a:rPr lang="ru-RU" altLang="uk-UA" sz="2000" b="1" dirty="0">
                <a:solidFill>
                  <a:schemeClr val="bg1"/>
                </a:solidFill>
                <a:latin typeface="Arial" charset="0"/>
              </a:rPr>
              <a:t> </a:t>
            </a:r>
            <a:r>
              <a:rPr lang="ru-RU" altLang="uk-UA" sz="2000" b="1" dirty="0" err="1">
                <a:solidFill>
                  <a:schemeClr val="bg1"/>
                </a:solidFill>
                <a:latin typeface="Arial" charset="0"/>
              </a:rPr>
              <a:t>функціональності</a:t>
            </a:r>
            <a:r>
              <a:rPr lang="ru-RU" altLang="uk-UA" sz="2000" b="1" dirty="0">
                <a:solidFill>
                  <a:schemeClr val="bg1"/>
                </a:solidFill>
                <a:latin typeface="Arial" charset="0"/>
              </a:rPr>
              <a:t> в </a:t>
            </a:r>
            <a:r>
              <a:rPr lang="ru-RU" altLang="uk-UA" sz="2000" b="1" dirty="0" err="1">
                <a:solidFill>
                  <a:schemeClr val="bg1"/>
                </a:solidFill>
                <a:latin typeface="Arial" charset="0"/>
              </a:rPr>
              <a:t>кожній</a:t>
            </a:r>
            <a:r>
              <a:rPr lang="ru-RU" altLang="uk-UA" sz="2000" b="1" dirty="0">
                <a:solidFill>
                  <a:schemeClr val="bg1"/>
                </a:solidFill>
                <a:latin typeface="Arial" charset="0"/>
              </a:rPr>
              <a:t> з </a:t>
            </a:r>
            <a:r>
              <a:rPr lang="ru-RU" altLang="uk-UA" sz="2000" b="1" dirty="0" err="1" smtClean="0">
                <a:solidFill>
                  <a:schemeClr val="bg1"/>
                </a:solidFill>
                <a:latin typeface="Arial" charset="0"/>
              </a:rPr>
              <a:t>ітерацій</a:t>
            </a:r>
            <a:endParaRPr lang="ru-RU" altLang="uk-UA" sz="2000" b="1" dirty="0" smtClean="0">
              <a:solidFill>
                <a:schemeClr val="bg1"/>
              </a:solidFill>
              <a:latin typeface="Arial" charset="0"/>
            </a:endParaRPr>
          </a:p>
          <a:p>
            <a:pPr marL="342900" lvl="0" indent="-342900" eaLnBrk="0" fontAlgn="base" hangingPunct="0">
              <a:spcBef>
                <a:spcPct val="30000"/>
              </a:spcBef>
              <a:spcAft>
                <a:spcPct val="0"/>
              </a:spcAft>
              <a:buFont typeface="Arial" panose="020B0604020202020204" pitchFamily="34" charset="0"/>
              <a:buChar char="•"/>
            </a:pPr>
            <a:r>
              <a:rPr lang="ru-RU" altLang="uk-UA" sz="2000" b="1" dirty="0" err="1" smtClean="0">
                <a:solidFill>
                  <a:schemeClr val="bg1"/>
                </a:solidFill>
                <a:latin typeface="Arial" charset="0"/>
              </a:rPr>
              <a:t>Адаптивне</a:t>
            </a:r>
            <a:r>
              <a:rPr lang="ru-RU" altLang="uk-UA" sz="2000" b="1" dirty="0" smtClean="0">
                <a:solidFill>
                  <a:schemeClr val="bg1"/>
                </a:solidFill>
                <a:latin typeface="Arial" charset="0"/>
              </a:rPr>
              <a:t> </a:t>
            </a:r>
            <a:r>
              <a:rPr lang="ru-RU" altLang="uk-UA" sz="2000" b="1" dirty="0" err="1" smtClean="0">
                <a:solidFill>
                  <a:schemeClr val="bg1"/>
                </a:solidFill>
                <a:latin typeface="Arial" charset="0"/>
              </a:rPr>
              <a:t>планування</a:t>
            </a:r>
            <a:r>
              <a:rPr lang="ru-RU" altLang="uk-UA" sz="2000" b="1" dirty="0" smtClean="0">
                <a:solidFill>
                  <a:schemeClr val="bg1"/>
                </a:solidFill>
                <a:latin typeface="Arial" charset="0"/>
              </a:rPr>
              <a:t> - </a:t>
            </a:r>
            <a:r>
              <a:rPr lang="ru-RU" sz="2000" b="1" dirty="0" err="1">
                <a:solidFill>
                  <a:schemeClr val="bg1"/>
                </a:solidFill>
                <a:latin typeface="Arial" charset="0"/>
              </a:rPr>
              <a:t>здатність</a:t>
            </a:r>
            <a:r>
              <a:rPr lang="ru-RU" sz="2000" b="1" dirty="0">
                <a:solidFill>
                  <a:schemeClr val="bg1"/>
                </a:solidFill>
                <a:latin typeface="Arial" charset="0"/>
              </a:rPr>
              <a:t> </a:t>
            </a:r>
            <a:r>
              <a:rPr lang="ru-RU" sz="2000" b="1" dirty="0" err="1">
                <a:solidFill>
                  <a:schemeClr val="bg1"/>
                </a:solidFill>
                <a:latin typeface="Arial" charset="0"/>
              </a:rPr>
              <a:t>змінювати</a:t>
            </a:r>
            <a:r>
              <a:rPr lang="ru-RU" sz="2000" b="1" dirty="0">
                <a:solidFill>
                  <a:schemeClr val="bg1"/>
                </a:solidFill>
                <a:latin typeface="Arial" charset="0"/>
              </a:rPr>
              <a:t> </a:t>
            </a:r>
            <a:r>
              <a:rPr lang="ru-RU" sz="2000" b="1" dirty="0" err="1">
                <a:solidFill>
                  <a:schemeClr val="bg1"/>
                </a:solidFill>
                <a:latin typeface="Arial" charset="0"/>
              </a:rPr>
              <a:t>свій</a:t>
            </a:r>
            <a:r>
              <a:rPr lang="ru-RU" sz="2000" b="1" dirty="0">
                <a:solidFill>
                  <a:schemeClr val="bg1"/>
                </a:solidFill>
                <a:latin typeface="Arial" charset="0"/>
              </a:rPr>
              <a:t> </a:t>
            </a:r>
            <a:r>
              <a:rPr lang="ru-RU" sz="2000" b="1" dirty="0" err="1">
                <a:solidFill>
                  <a:schemeClr val="bg1"/>
                </a:solidFill>
                <a:latin typeface="Arial" charset="0"/>
              </a:rPr>
              <a:t>напрям</a:t>
            </a:r>
            <a:r>
              <a:rPr lang="ru-RU" sz="2000" b="1" dirty="0">
                <a:solidFill>
                  <a:schemeClr val="bg1"/>
                </a:solidFill>
                <a:latin typeface="Arial" charset="0"/>
              </a:rPr>
              <a:t> у </a:t>
            </a:r>
            <a:r>
              <a:rPr lang="ru-RU" sz="2000" b="1" dirty="0" err="1">
                <a:solidFill>
                  <a:schemeClr val="bg1"/>
                </a:solidFill>
                <a:latin typeface="Arial" charset="0"/>
              </a:rPr>
              <a:t>зв'язку</a:t>
            </a:r>
            <a:r>
              <a:rPr lang="ru-RU" sz="2000" b="1" dirty="0">
                <a:solidFill>
                  <a:schemeClr val="bg1"/>
                </a:solidFill>
                <a:latin typeface="Arial" charset="0"/>
              </a:rPr>
              <a:t> з </a:t>
            </a:r>
            <a:r>
              <a:rPr lang="ru-RU" sz="2000" b="1" dirty="0" err="1">
                <a:solidFill>
                  <a:schemeClr val="bg1"/>
                </a:solidFill>
                <a:latin typeface="Arial" charset="0"/>
              </a:rPr>
              <a:t>виникненням</a:t>
            </a:r>
            <a:r>
              <a:rPr lang="ru-RU" sz="2000" b="1" dirty="0">
                <a:solidFill>
                  <a:schemeClr val="bg1"/>
                </a:solidFill>
                <a:latin typeface="Arial" charset="0"/>
              </a:rPr>
              <a:t> </a:t>
            </a:r>
            <a:r>
              <a:rPr lang="ru-RU" sz="2000" b="1" dirty="0" err="1">
                <a:solidFill>
                  <a:schemeClr val="bg1"/>
                </a:solidFill>
                <a:latin typeface="Arial" charset="0"/>
              </a:rPr>
              <a:t>непередбачених</a:t>
            </a:r>
            <a:r>
              <a:rPr lang="ru-RU" sz="2000" b="1" dirty="0">
                <a:solidFill>
                  <a:schemeClr val="bg1"/>
                </a:solidFill>
                <a:latin typeface="Arial" charset="0"/>
              </a:rPr>
              <a:t> </a:t>
            </a:r>
            <a:r>
              <a:rPr lang="ru-RU" sz="2000" b="1" dirty="0" err="1">
                <a:solidFill>
                  <a:schemeClr val="bg1"/>
                </a:solidFill>
                <a:latin typeface="Arial" charset="0"/>
              </a:rPr>
              <a:t>обставин</a:t>
            </a:r>
            <a:endParaRPr lang="uk-UA" altLang="uk-UA" sz="2000" b="1" dirty="0">
              <a:solidFill>
                <a:schemeClr val="bg1"/>
              </a:solidFill>
              <a:latin typeface="Arial" charset="0"/>
            </a:endParaRPr>
          </a:p>
        </p:txBody>
      </p:sp>
    </p:spTree>
    <p:extLst>
      <p:ext uri="{BB962C8B-B14F-4D97-AF65-F5344CB8AC3E}">
        <p14:creationId xmlns:p14="http://schemas.microsoft.com/office/powerpoint/2010/main" val="16124613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16</a:t>
            </a:fld>
            <a:endParaRPr lang="uk-UA"/>
          </a:p>
        </p:txBody>
      </p:sp>
      <p:sp>
        <p:nvSpPr>
          <p:cNvPr id="4" name="Title 3"/>
          <p:cNvSpPr>
            <a:spLocks noGrp="1"/>
          </p:cNvSpPr>
          <p:nvPr>
            <p:ph type="title"/>
          </p:nvPr>
        </p:nvSpPr>
        <p:spPr/>
        <p:txBody>
          <a:bodyPr/>
          <a:lstStyle/>
          <a:p>
            <a:r>
              <a:rPr lang="en-US" dirty="0">
                <a:solidFill>
                  <a:schemeClr val="bg1"/>
                </a:solidFill>
              </a:rPr>
              <a:t>Agile </a:t>
            </a:r>
            <a:r>
              <a:rPr lang="uk-UA" dirty="0">
                <a:solidFill>
                  <a:schemeClr val="bg1"/>
                </a:solidFill>
              </a:rPr>
              <a:t>особливості</a:t>
            </a:r>
          </a:p>
        </p:txBody>
      </p:sp>
      <p:pic>
        <p:nvPicPr>
          <p:cNvPr id="5" name="Рисунок 4"/>
          <p:cNvPicPr>
            <a:picLocks noChangeAspect="1"/>
          </p:cNvPicPr>
          <p:nvPr/>
        </p:nvPicPr>
        <p:blipFill>
          <a:blip r:embed="rId3"/>
          <a:stretch>
            <a:fillRect/>
          </a:stretch>
        </p:blipFill>
        <p:spPr>
          <a:xfrm>
            <a:off x="990600" y="2597143"/>
            <a:ext cx="7267575" cy="2924175"/>
          </a:xfrm>
          <a:prstGeom prst="rect">
            <a:avLst/>
          </a:prstGeom>
        </p:spPr>
      </p:pic>
      <p:sp>
        <p:nvSpPr>
          <p:cNvPr id="6" name="Прямоугольник 5"/>
          <p:cNvSpPr/>
          <p:nvPr/>
        </p:nvSpPr>
        <p:spPr>
          <a:xfrm>
            <a:off x="288367" y="1212472"/>
            <a:ext cx="8208209" cy="923330"/>
          </a:xfrm>
          <a:prstGeom prst="rect">
            <a:avLst/>
          </a:prstGeom>
        </p:spPr>
        <p:txBody>
          <a:bodyPr wrap="none">
            <a:spAutoFit/>
          </a:bodyPr>
          <a:lstStyle/>
          <a:p>
            <a:r>
              <a:rPr lang="ru-RU" altLang="uk-UA" b="1" dirty="0" err="1" smtClean="0">
                <a:solidFill>
                  <a:schemeClr val="bg1"/>
                </a:solidFill>
                <a:latin typeface="Arial" charset="0"/>
              </a:rPr>
              <a:t>Робоче</a:t>
            </a:r>
            <a:r>
              <a:rPr lang="ru-RU" altLang="uk-UA" b="1" dirty="0" smtClean="0">
                <a:solidFill>
                  <a:schemeClr val="bg1"/>
                </a:solidFill>
                <a:latin typeface="Arial" charset="0"/>
              </a:rPr>
              <a:t> </a:t>
            </a:r>
            <a:r>
              <a:rPr lang="ru-RU" altLang="uk-UA" b="1" dirty="0" err="1" smtClean="0">
                <a:solidFill>
                  <a:schemeClr val="bg1"/>
                </a:solidFill>
                <a:latin typeface="Arial" charset="0"/>
              </a:rPr>
              <a:t>програмне</a:t>
            </a:r>
            <a:r>
              <a:rPr lang="ru-RU" altLang="uk-UA" b="1" dirty="0" smtClean="0">
                <a:solidFill>
                  <a:schemeClr val="bg1"/>
                </a:solidFill>
                <a:latin typeface="Arial" charset="0"/>
              </a:rPr>
              <a:t> </a:t>
            </a:r>
            <a:r>
              <a:rPr lang="ru-RU" altLang="uk-UA" b="1" dirty="0" err="1" smtClean="0">
                <a:solidFill>
                  <a:schemeClr val="bg1"/>
                </a:solidFill>
                <a:latin typeface="Arial" charset="0"/>
              </a:rPr>
              <a:t>забезпечення</a:t>
            </a:r>
            <a:r>
              <a:rPr lang="ru-RU" altLang="uk-UA" b="1" dirty="0" smtClean="0">
                <a:solidFill>
                  <a:schemeClr val="bg1"/>
                </a:solidFill>
                <a:latin typeface="Arial" charset="0"/>
              </a:rPr>
              <a:t> – </a:t>
            </a:r>
            <a:r>
              <a:rPr lang="ru-RU" altLang="uk-UA" b="1" dirty="0" err="1" smtClean="0">
                <a:solidFill>
                  <a:schemeClr val="bg1"/>
                </a:solidFill>
                <a:latin typeface="Arial" charset="0"/>
              </a:rPr>
              <a:t>основне</a:t>
            </a:r>
            <a:r>
              <a:rPr lang="ru-RU" altLang="uk-UA" b="1" dirty="0" smtClean="0">
                <a:solidFill>
                  <a:schemeClr val="bg1"/>
                </a:solidFill>
                <a:latin typeface="Arial" charset="0"/>
              </a:rPr>
              <a:t> </a:t>
            </a:r>
            <a:r>
              <a:rPr lang="ru-RU" altLang="uk-UA" b="1" dirty="0" err="1" smtClean="0">
                <a:solidFill>
                  <a:schemeClr val="bg1"/>
                </a:solidFill>
                <a:latin typeface="Arial" charset="0"/>
              </a:rPr>
              <a:t>мірило</a:t>
            </a:r>
            <a:r>
              <a:rPr lang="ru-RU" altLang="uk-UA" b="1" dirty="0" smtClean="0">
                <a:solidFill>
                  <a:schemeClr val="bg1"/>
                </a:solidFill>
                <a:latin typeface="Arial" charset="0"/>
              </a:rPr>
              <a:t> </a:t>
            </a:r>
            <a:r>
              <a:rPr lang="ru-RU" altLang="uk-UA" b="1" dirty="0" err="1" smtClean="0">
                <a:solidFill>
                  <a:schemeClr val="bg1"/>
                </a:solidFill>
                <a:latin typeface="Arial" charset="0"/>
              </a:rPr>
              <a:t>успіху</a:t>
            </a:r>
            <a:r>
              <a:rPr lang="ru-RU" altLang="uk-UA" b="1" dirty="0" smtClean="0">
                <a:solidFill>
                  <a:schemeClr val="bg1"/>
                </a:solidFill>
                <a:latin typeface="Arial" charset="0"/>
              </a:rPr>
              <a:t>.</a:t>
            </a:r>
          </a:p>
          <a:p>
            <a:pPr algn="ctr"/>
            <a:endParaRPr lang="ru-RU" altLang="uk-UA" b="1" dirty="0" smtClean="0">
              <a:solidFill>
                <a:schemeClr val="bg1"/>
              </a:solidFill>
              <a:latin typeface="Arial" charset="0"/>
            </a:endParaRPr>
          </a:p>
          <a:p>
            <a:r>
              <a:rPr lang="ru-RU" altLang="uk-UA" b="1" dirty="0" smtClean="0">
                <a:solidFill>
                  <a:schemeClr val="bg1"/>
                </a:solidFill>
                <a:latin typeface="Arial" charset="0"/>
              </a:rPr>
              <a:t> Вся </a:t>
            </a:r>
            <a:r>
              <a:rPr lang="ru-RU" altLang="uk-UA" b="1" dirty="0" err="1" smtClean="0">
                <a:solidFill>
                  <a:schemeClr val="bg1"/>
                </a:solidFill>
                <a:latin typeface="Arial" charset="0"/>
              </a:rPr>
              <a:t>документація</a:t>
            </a:r>
            <a:r>
              <a:rPr lang="ru-RU" altLang="uk-UA" b="1" dirty="0" smtClean="0">
                <a:solidFill>
                  <a:schemeClr val="bg1"/>
                </a:solidFill>
                <a:latin typeface="Arial" charset="0"/>
              </a:rPr>
              <a:t> по проекту не </a:t>
            </a:r>
            <a:r>
              <a:rPr lang="ru-RU" altLang="uk-UA" b="1" dirty="0" err="1" smtClean="0">
                <a:solidFill>
                  <a:schemeClr val="bg1"/>
                </a:solidFill>
                <a:latin typeface="Arial" charset="0"/>
              </a:rPr>
              <a:t>має</a:t>
            </a:r>
            <a:r>
              <a:rPr lang="ru-RU" altLang="uk-UA" b="1" dirty="0" smtClean="0">
                <a:solidFill>
                  <a:schemeClr val="bg1"/>
                </a:solidFill>
                <a:latin typeface="Arial" charset="0"/>
              </a:rPr>
              <a:t> </a:t>
            </a:r>
            <a:r>
              <a:rPr lang="ru-RU" altLang="uk-UA" b="1" dirty="0" err="1" smtClean="0">
                <a:solidFill>
                  <a:schemeClr val="bg1"/>
                </a:solidFill>
                <a:latin typeface="Arial" charset="0"/>
              </a:rPr>
              <a:t>ніякої</a:t>
            </a:r>
            <a:r>
              <a:rPr lang="ru-RU" altLang="uk-UA" b="1" dirty="0" smtClean="0">
                <a:solidFill>
                  <a:schemeClr val="bg1"/>
                </a:solidFill>
                <a:latin typeface="Arial" charset="0"/>
              </a:rPr>
              <a:t> </a:t>
            </a:r>
            <a:r>
              <a:rPr lang="ru-RU" altLang="uk-UA" b="1" dirty="0" err="1" smtClean="0">
                <a:solidFill>
                  <a:schemeClr val="bg1"/>
                </a:solidFill>
                <a:latin typeface="Arial" charset="0"/>
              </a:rPr>
              <a:t>цінності</a:t>
            </a:r>
            <a:r>
              <a:rPr lang="ru-RU" altLang="uk-UA" b="1" dirty="0" smtClean="0">
                <a:solidFill>
                  <a:schemeClr val="bg1"/>
                </a:solidFill>
                <a:latin typeface="Arial" charset="0"/>
              </a:rPr>
              <a:t> для </a:t>
            </a:r>
            <a:r>
              <a:rPr lang="ru-RU" altLang="uk-UA" b="1" dirty="0" err="1" smtClean="0">
                <a:solidFill>
                  <a:schemeClr val="bg1"/>
                </a:solidFill>
                <a:latin typeface="Arial" charset="0"/>
              </a:rPr>
              <a:t>користувача</a:t>
            </a:r>
            <a:r>
              <a:rPr lang="ru-RU" altLang="uk-UA" b="1" dirty="0" smtClean="0">
                <a:solidFill>
                  <a:schemeClr val="bg1"/>
                </a:solidFill>
                <a:latin typeface="Arial" charset="0"/>
              </a:rPr>
              <a:t>.</a:t>
            </a:r>
            <a:endParaRPr lang="uk-UA" dirty="0"/>
          </a:p>
        </p:txBody>
      </p:sp>
    </p:spTree>
    <p:extLst>
      <p:ext uri="{BB962C8B-B14F-4D97-AF65-F5344CB8AC3E}">
        <p14:creationId xmlns:p14="http://schemas.microsoft.com/office/powerpoint/2010/main" val="16124613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SCRUM</a:t>
            </a:r>
            <a:endParaRPr lang="en-US" dirty="0">
              <a:solidFill>
                <a:schemeClr val="bg1"/>
              </a:solidFill>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18</a:t>
            </a:fld>
            <a:endParaRPr lang="uk-UA"/>
          </a:p>
        </p:txBody>
      </p:sp>
      <p:sp>
        <p:nvSpPr>
          <p:cNvPr id="4" name="Title 3"/>
          <p:cNvSpPr>
            <a:spLocks noGrp="1"/>
          </p:cNvSpPr>
          <p:nvPr>
            <p:ph type="title"/>
          </p:nvPr>
        </p:nvSpPr>
        <p:spPr/>
        <p:txBody>
          <a:bodyPr/>
          <a:lstStyle/>
          <a:p>
            <a:pPr algn="ctr"/>
            <a:r>
              <a:rPr lang="en-US" dirty="0" smtClean="0">
                <a:solidFill>
                  <a:schemeClr val="bg1"/>
                </a:solidFill>
              </a:rPr>
              <a:t>SCRUM </a:t>
            </a:r>
            <a:r>
              <a:rPr lang="uk-UA" dirty="0">
                <a:solidFill>
                  <a:schemeClr val="bg1"/>
                </a:solidFill>
              </a:rPr>
              <a:t> </a:t>
            </a:r>
            <a:r>
              <a:rPr lang="uk-UA" dirty="0" smtClean="0">
                <a:solidFill>
                  <a:schemeClr val="bg1"/>
                </a:solidFill>
              </a:rPr>
              <a:t>- </a:t>
            </a:r>
            <a:r>
              <a:rPr lang="uk-UA" dirty="0">
                <a:solidFill>
                  <a:schemeClr val="bg1"/>
                </a:solidFill>
              </a:rPr>
              <a:t>в</a:t>
            </a:r>
            <a:r>
              <a:rPr lang="uk-UA" dirty="0" smtClean="0">
                <a:solidFill>
                  <a:schemeClr val="bg1"/>
                </a:solidFill>
              </a:rPr>
              <a:t>сі грають РАЗОМ</a:t>
            </a:r>
            <a:endParaRPr lang="uk-UA" dirty="0"/>
          </a:p>
        </p:txBody>
      </p:sp>
      <p:pic>
        <p:nvPicPr>
          <p:cNvPr id="2" name="Рисунок 1"/>
          <p:cNvPicPr>
            <a:picLocks noChangeAspect="1"/>
          </p:cNvPicPr>
          <p:nvPr/>
        </p:nvPicPr>
        <p:blipFill>
          <a:blip r:embed="rId3"/>
          <a:stretch>
            <a:fillRect/>
          </a:stretch>
        </p:blipFill>
        <p:spPr>
          <a:xfrm>
            <a:off x="914400" y="1010131"/>
            <a:ext cx="7240800" cy="5455205"/>
          </a:xfrm>
          <a:prstGeom prst="rect">
            <a:avLst/>
          </a:prstGeom>
        </p:spPr>
      </p:pic>
    </p:spTree>
    <p:extLst>
      <p:ext uri="{BB962C8B-B14F-4D97-AF65-F5344CB8AC3E}">
        <p14:creationId xmlns:p14="http://schemas.microsoft.com/office/powerpoint/2010/main" val="19512853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19</a:t>
            </a:fld>
            <a:endParaRPr lang="uk-UA"/>
          </a:p>
        </p:txBody>
      </p:sp>
      <p:sp>
        <p:nvSpPr>
          <p:cNvPr id="4" name="Title 3"/>
          <p:cNvSpPr>
            <a:spLocks noGrp="1"/>
          </p:cNvSpPr>
          <p:nvPr>
            <p:ph type="title"/>
          </p:nvPr>
        </p:nvSpPr>
        <p:spPr/>
        <p:txBody>
          <a:bodyPr/>
          <a:lstStyle/>
          <a:p>
            <a:r>
              <a:rPr lang="en-US" dirty="0" smtClean="0">
                <a:solidFill>
                  <a:schemeClr val="bg1"/>
                </a:solidFill>
              </a:rPr>
              <a:t>SCRUM </a:t>
            </a:r>
            <a:endParaRPr lang="uk-UA" dirty="0">
              <a:solidFill>
                <a:schemeClr val="bg1"/>
              </a:solidFill>
            </a:endParaRPr>
          </a:p>
        </p:txBody>
      </p:sp>
      <p:pic>
        <p:nvPicPr>
          <p:cNvPr id="5" name="Picture 2"/>
          <p:cNvPicPr>
            <a:picLocks noChangeAspect="1" noChangeArrowheads="1"/>
          </p:cNvPicPr>
          <p:nvPr/>
        </p:nvPicPr>
        <p:blipFill>
          <a:blip r:embed="rId3" cstate="print"/>
          <a:srcRect/>
          <a:stretch>
            <a:fillRect/>
          </a:stretch>
        </p:blipFill>
        <p:spPr bwMode="auto">
          <a:xfrm>
            <a:off x="147787" y="1421130"/>
            <a:ext cx="8483474" cy="3939540"/>
          </a:xfrm>
          <a:prstGeom prst="rect">
            <a:avLst/>
          </a:prstGeom>
          <a:noFill/>
          <a:ln w="9525">
            <a:noFill/>
            <a:miter lim="800000"/>
            <a:headEnd/>
            <a:tailEnd/>
          </a:ln>
        </p:spPr>
      </p:pic>
    </p:spTree>
    <p:extLst>
      <p:ext uri="{BB962C8B-B14F-4D97-AF65-F5344CB8AC3E}">
        <p14:creationId xmlns:p14="http://schemas.microsoft.com/office/powerpoint/2010/main" val="8732946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a:t>
            </a:fld>
            <a:endParaRPr lang="uk-UA"/>
          </a:p>
        </p:txBody>
      </p:sp>
      <p:sp>
        <p:nvSpPr>
          <p:cNvPr id="6" name="Rectangle 5"/>
          <p:cNvSpPr/>
          <p:nvPr/>
        </p:nvSpPr>
        <p:spPr>
          <a:xfrm>
            <a:off x="398991" y="1828800"/>
            <a:ext cx="8458200" cy="3046988"/>
          </a:xfrm>
          <a:prstGeom prst="rect">
            <a:avLst/>
          </a:prstGeom>
        </p:spPr>
        <p:txBody>
          <a:bodyPr wrap="square">
            <a:spAutoFit/>
          </a:bodyPr>
          <a:lstStyle/>
          <a:p>
            <a:pPr marL="285750" indent="-285750">
              <a:buFont typeface="Arial" panose="020B0604020202020204" pitchFamily="34" charset="0"/>
              <a:buChar char="•"/>
            </a:pPr>
            <a:r>
              <a:rPr lang="uk-UA" sz="3200" i="1" dirty="0">
                <a:solidFill>
                  <a:schemeClr val="bg1"/>
                </a:solidFill>
                <a:latin typeface="Segoe UI" panose="020B0502040204020203" pitchFamily="34" charset="0"/>
                <a:ea typeface="Segoe UI" panose="020B0502040204020203" pitchFamily="34" charset="0"/>
                <a:cs typeface="Segoe UI" panose="020B0502040204020203" pitchFamily="34" charset="0"/>
              </a:rPr>
              <a:t>Що таке </a:t>
            </a:r>
            <a:r>
              <a:rPr lang="en-US" sz="3200" i="1" dirty="0">
                <a:solidFill>
                  <a:schemeClr val="bg1"/>
                </a:solidFill>
                <a:latin typeface="Segoe UI" panose="020B0502040204020203" pitchFamily="34" charset="0"/>
                <a:ea typeface="Segoe UI" panose="020B0502040204020203" pitchFamily="34" charset="0"/>
                <a:cs typeface="Segoe UI" panose="020B0502040204020203" pitchFamily="34" charset="0"/>
              </a:rPr>
              <a:t>Agile/Scrum?</a:t>
            </a:r>
          </a:p>
          <a:p>
            <a:pPr marL="285750" indent="-285750">
              <a:buFont typeface="Arial" panose="020B0604020202020204" pitchFamily="34" charset="0"/>
              <a:buChar char="•"/>
            </a:pPr>
            <a:r>
              <a:rPr lang="en-US" sz="32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SCRUM Framework</a:t>
            </a:r>
            <a:endParaRPr lang="uk-UA" sz="32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uk-UA" sz="32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Ролі </a:t>
            </a:r>
            <a:endParaRPr lang="uk-UA" sz="32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uk-UA" sz="32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Події </a:t>
            </a:r>
            <a:endParaRPr lang="uk-UA" sz="32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uk-UA" sz="32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Артефакти </a:t>
            </a:r>
            <a:endParaRPr lang="uk-UA" sz="32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uk-UA" sz="3200" i="1" dirty="0">
                <a:solidFill>
                  <a:schemeClr val="bg1"/>
                </a:solidFill>
                <a:latin typeface="Segoe UI" panose="020B0502040204020203" pitchFamily="34" charset="0"/>
                <a:ea typeface="Segoe UI" panose="020B0502040204020203" pitchFamily="34" charset="0"/>
                <a:cs typeface="Segoe UI" panose="020B0502040204020203" pitchFamily="34" charset="0"/>
              </a:rPr>
              <a:t>Визначення </a:t>
            </a:r>
            <a:r>
              <a:rPr lang="uk-UA" sz="32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«Завершеність</a:t>
            </a:r>
            <a:r>
              <a:rPr lang="uk-UA" sz="32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t>
            </a:r>
            <a:endParaRPr lang="uk-UA" sz="32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itle 6"/>
          <p:cNvSpPr>
            <a:spLocks noGrp="1"/>
          </p:cNvSpPr>
          <p:nvPr>
            <p:ph type="title"/>
          </p:nvPr>
        </p:nvSpPr>
        <p:spPr/>
        <p:txBody>
          <a:bodyPr/>
          <a:lstStyle/>
          <a:p>
            <a:r>
              <a:rPr lang="uk-UA" dirty="0" smtClean="0">
                <a:solidFill>
                  <a:schemeClr val="bg1"/>
                </a:solidFill>
              </a:rPr>
              <a:t>Зміст (</a:t>
            </a:r>
            <a:r>
              <a:rPr lang="en-US" dirty="0" smtClean="0">
                <a:solidFill>
                  <a:schemeClr val="bg1"/>
                </a:solidFill>
              </a:rPr>
              <a:t>Agenda</a:t>
            </a:r>
            <a:r>
              <a:rPr lang="uk-UA" dirty="0" smtClean="0">
                <a:solidFill>
                  <a:schemeClr val="bg1"/>
                </a:solidFill>
              </a:rPr>
              <a:t>)</a:t>
            </a:r>
            <a:endParaRPr lang="en-US" dirty="0">
              <a:solidFill>
                <a:schemeClr val="bg1"/>
              </a:solidFill>
            </a:endParaRPr>
          </a:p>
        </p:txBody>
      </p:sp>
      <p:pic>
        <p:nvPicPr>
          <p:cNvPr id="2" name="Рисунок 1"/>
          <p:cNvPicPr>
            <a:picLocks noChangeAspect="1"/>
          </p:cNvPicPr>
          <p:nvPr/>
        </p:nvPicPr>
        <p:blipFill>
          <a:blip r:embed="rId3"/>
          <a:stretch>
            <a:fillRect/>
          </a:stretch>
        </p:blipFill>
        <p:spPr>
          <a:xfrm>
            <a:off x="5961340" y="685800"/>
            <a:ext cx="2895851" cy="3353091"/>
          </a:xfrm>
          <a:prstGeom prst="rect">
            <a:avLst/>
          </a:prstGeom>
        </p:spPr>
      </p:pic>
    </p:spTree>
    <p:extLst>
      <p:ext uri="{BB962C8B-B14F-4D97-AF65-F5344CB8AC3E}">
        <p14:creationId xmlns:p14="http://schemas.microsoft.com/office/powerpoint/2010/main" val="8621806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20</a:t>
            </a:fld>
            <a:endParaRPr lang="uk-UA"/>
          </a:p>
        </p:txBody>
      </p:sp>
      <p:sp>
        <p:nvSpPr>
          <p:cNvPr id="4" name="Title 3"/>
          <p:cNvSpPr>
            <a:spLocks noGrp="1"/>
          </p:cNvSpPr>
          <p:nvPr>
            <p:ph type="title"/>
          </p:nvPr>
        </p:nvSpPr>
        <p:spPr/>
        <p:txBody>
          <a:bodyPr/>
          <a:lstStyle/>
          <a:p>
            <a:r>
              <a:rPr lang="en-US" dirty="0" smtClean="0">
                <a:solidFill>
                  <a:schemeClr val="bg1"/>
                </a:solidFill>
              </a:rPr>
              <a:t>SCRUM </a:t>
            </a:r>
            <a:endParaRPr lang="uk-UA" dirty="0">
              <a:solidFill>
                <a:schemeClr val="bg1"/>
              </a:solidFill>
            </a:endParaRPr>
          </a:p>
        </p:txBody>
      </p:sp>
      <p:pic>
        <p:nvPicPr>
          <p:cNvPr id="2" name="Рисунок 1"/>
          <p:cNvPicPr>
            <a:picLocks noChangeAspect="1"/>
          </p:cNvPicPr>
          <p:nvPr/>
        </p:nvPicPr>
        <p:blipFill>
          <a:blip r:embed="rId3"/>
          <a:stretch>
            <a:fillRect/>
          </a:stretch>
        </p:blipFill>
        <p:spPr>
          <a:xfrm>
            <a:off x="153678" y="1919339"/>
            <a:ext cx="8783922" cy="4741237"/>
          </a:xfrm>
          <a:prstGeom prst="rect">
            <a:avLst/>
          </a:prstGeom>
        </p:spPr>
      </p:pic>
      <p:sp>
        <p:nvSpPr>
          <p:cNvPr id="6" name="Прямоугольник 5"/>
          <p:cNvSpPr/>
          <p:nvPr/>
        </p:nvSpPr>
        <p:spPr>
          <a:xfrm>
            <a:off x="457200" y="852585"/>
            <a:ext cx="8382000" cy="646331"/>
          </a:xfrm>
          <a:prstGeom prst="rect">
            <a:avLst/>
          </a:prstGeom>
        </p:spPr>
        <p:txBody>
          <a:bodyPr wrap="square">
            <a:spAutoFit/>
          </a:bodyPr>
          <a:lstStyle/>
          <a:p>
            <a:r>
              <a:rPr lang="ru-RU" dirty="0" err="1">
                <a:solidFill>
                  <a:schemeClr val="bg1"/>
                </a:solidFill>
                <a:latin typeface="Helvetica Neue Light"/>
              </a:rPr>
              <a:t>Повний</a:t>
            </a:r>
            <a:r>
              <a:rPr lang="ru-RU" dirty="0">
                <a:solidFill>
                  <a:schemeClr val="bg1"/>
                </a:solidFill>
                <a:latin typeface="Helvetica Neue Light"/>
              </a:rPr>
              <a:t> цикл по </a:t>
            </a:r>
            <a:r>
              <a:rPr lang="ru-RU" dirty="0" err="1">
                <a:solidFill>
                  <a:schemeClr val="bg1"/>
                </a:solidFill>
                <a:latin typeface="Helvetica Neue Light"/>
              </a:rPr>
              <a:t>якому</a:t>
            </a:r>
            <a:r>
              <a:rPr lang="ru-RU" dirty="0">
                <a:solidFill>
                  <a:schemeClr val="bg1"/>
                </a:solidFill>
                <a:latin typeface="Helvetica Neue Light"/>
              </a:rPr>
              <a:t> </a:t>
            </a:r>
            <a:r>
              <a:rPr lang="ru-RU" dirty="0" err="1">
                <a:solidFill>
                  <a:schemeClr val="bg1"/>
                </a:solidFill>
                <a:latin typeface="Helvetica Neue Light"/>
              </a:rPr>
              <a:t>відбувається</a:t>
            </a:r>
            <a:r>
              <a:rPr lang="ru-RU" dirty="0">
                <a:solidFill>
                  <a:schemeClr val="bg1"/>
                </a:solidFill>
                <a:latin typeface="Helvetica Neue Light"/>
              </a:rPr>
              <a:t> </a:t>
            </a:r>
            <a:r>
              <a:rPr lang="ru-RU" dirty="0" err="1">
                <a:solidFill>
                  <a:schemeClr val="bg1"/>
                </a:solidFill>
                <a:latin typeface="Helvetica Neue Light"/>
              </a:rPr>
              <a:t>Scrum</a:t>
            </a:r>
            <a:r>
              <a:rPr lang="ru-RU" dirty="0">
                <a:solidFill>
                  <a:schemeClr val="bg1"/>
                </a:solidFill>
                <a:latin typeface="Helvetica Neue Light"/>
              </a:rPr>
              <a:t> </a:t>
            </a:r>
            <a:r>
              <a:rPr lang="ru-RU" dirty="0" err="1">
                <a:solidFill>
                  <a:schemeClr val="bg1"/>
                </a:solidFill>
                <a:latin typeface="Helvetica Neue Light"/>
              </a:rPr>
              <a:t>можна</a:t>
            </a:r>
            <a:r>
              <a:rPr lang="ru-RU" dirty="0">
                <a:solidFill>
                  <a:schemeClr val="bg1"/>
                </a:solidFill>
                <a:latin typeface="Helvetica Neue Light"/>
              </a:rPr>
              <a:t> </a:t>
            </a:r>
            <a:r>
              <a:rPr lang="ru-RU" dirty="0" err="1">
                <a:solidFill>
                  <a:schemeClr val="bg1"/>
                </a:solidFill>
                <a:latin typeface="Helvetica Neue Light"/>
              </a:rPr>
              <a:t>зобразити</a:t>
            </a:r>
            <a:r>
              <a:rPr lang="ru-RU" dirty="0">
                <a:solidFill>
                  <a:schemeClr val="bg1"/>
                </a:solidFill>
                <a:latin typeface="Helvetica Neue Light"/>
              </a:rPr>
              <a:t> такою </a:t>
            </a:r>
            <a:r>
              <a:rPr lang="ru-RU" dirty="0" err="1">
                <a:solidFill>
                  <a:schemeClr val="bg1"/>
                </a:solidFill>
                <a:latin typeface="Helvetica Neue Light"/>
              </a:rPr>
              <a:t>діаграмою</a:t>
            </a:r>
            <a:r>
              <a:rPr lang="ru-RU" dirty="0">
                <a:solidFill>
                  <a:schemeClr val="bg1"/>
                </a:solidFill>
                <a:latin typeface="Helvetica Neue Light"/>
              </a:rPr>
              <a:t>:</a:t>
            </a:r>
            <a:endParaRPr lang="uk-UA" dirty="0">
              <a:solidFill>
                <a:schemeClr val="bg1"/>
              </a:solidFill>
            </a:endParaRPr>
          </a:p>
        </p:txBody>
      </p:sp>
    </p:spTree>
    <p:extLst>
      <p:ext uri="{BB962C8B-B14F-4D97-AF65-F5344CB8AC3E}">
        <p14:creationId xmlns:p14="http://schemas.microsoft.com/office/powerpoint/2010/main" val="472909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21</a:t>
            </a:fld>
            <a:endParaRPr lang="uk-UA"/>
          </a:p>
        </p:txBody>
      </p:sp>
      <p:sp>
        <p:nvSpPr>
          <p:cNvPr id="4" name="Title 3"/>
          <p:cNvSpPr>
            <a:spLocks noGrp="1"/>
          </p:cNvSpPr>
          <p:nvPr>
            <p:ph type="title"/>
          </p:nvPr>
        </p:nvSpPr>
        <p:spPr/>
        <p:txBody>
          <a:bodyPr/>
          <a:lstStyle/>
          <a:p>
            <a:endParaRPr lang="uk-UA" dirty="0">
              <a:solidFill>
                <a:schemeClr val="bg1"/>
              </a:solidFill>
            </a:endParaRPr>
          </a:p>
        </p:txBody>
      </p:sp>
      <p:sp>
        <p:nvSpPr>
          <p:cNvPr id="6" name="Прямоугольник 5"/>
          <p:cNvSpPr/>
          <p:nvPr/>
        </p:nvSpPr>
        <p:spPr>
          <a:xfrm>
            <a:off x="457200" y="852585"/>
            <a:ext cx="8382000" cy="369332"/>
          </a:xfrm>
          <a:prstGeom prst="rect">
            <a:avLst/>
          </a:prstGeom>
        </p:spPr>
        <p:txBody>
          <a:bodyPr wrap="square">
            <a:spAutoFit/>
          </a:bodyPr>
          <a:lstStyle/>
          <a:p>
            <a:endParaRPr lang="uk-UA" dirty="0">
              <a:solidFill>
                <a:schemeClr val="bg1"/>
              </a:solidFill>
            </a:endParaRPr>
          </a:p>
        </p:txBody>
      </p:sp>
      <p:pic>
        <p:nvPicPr>
          <p:cNvPr id="7" name="Рисунок 6"/>
          <p:cNvPicPr>
            <a:picLocks noChangeAspect="1"/>
          </p:cNvPicPr>
          <p:nvPr/>
        </p:nvPicPr>
        <p:blipFill>
          <a:blip r:embed="rId3"/>
          <a:stretch>
            <a:fillRect/>
          </a:stretch>
        </p:blipFill>
        <p:spPr>
          <a:xfrm>
            <a:off x="154200" y="76200"/>
            <a:ext cx="8913600" cy="6812752"/>
          </a:xfrm>
          <a:prstGeom prst="rect">
            <a:avLst/>
          </a:prstGeom>
        </p:spPr>
      </p:pic>
    </p:spTree>
    <p:extLst>
      <p:ext uri="{BB962C8B-B14F-4D97-AF65-F5344CB8AC3E}">
        <p14:creationId xmlns:p14="http://schemas.microsoft.com/office/powerpoint/2010/main" val="25708018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22</a:t>
            </a:fld>
            <a:endParaRPr lang="uk-UA"/>
          </a:p>
        </p:txBody>
      </p:sp>
      <p:sp>
        <p:nvSpPr>
          <p:cNvPr id="4" name="Title 3"/>
          <p:cNvSpPr>
            <a:spLocks noGrp="1"/>
          </p:cNvSpPr>
          <p:nvPr>
            <p:ph type="title"/>
          </p:nvPr>
        </p:nvSpPr>
        <p:spPr/>
        <p:txBody>
          <a:bodyPr/>
          <a:lstStyle/>
          <a:p>
            <a:r>
              <a:rPr lang="en-US" dirty="0" smtClean="0">
                <a:solidFill>
                  <a:schemeClr val="bg1"/>
                </a:solidFill>
              </a:rPr>
              <a:t>SCRUM </a:t>
            </a:r>
            <a:endParaRPr lang="uk-UA" dirty="0">
              <a:solidFill>
                <a:schemeClr val="bg1"/>
              </a:solidFill>
            </a:endParaRPr>
          </a:p>
        </p:txBody>
      </p:sp>
      <p:sp>
        <p:nvSpPr>
          <p:cNvPr id="5" name="Line 8"/>
          <p:cNvSpPr>
            <a:spLocks noChangeShapeType="1"/>
          </p:cNvSpPr>
          <p:nvPr/>
        </p:nvSpPr>
        <p:spPr bwMode="auto">
          <a:xfrm>
            <a:off x="2438400" y="5257800"/>
            <a:ext cx="5715000" cy="0"/>
          </a:xfrm>
          <a:prstGeom prst="line">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headEnd/>
            <a:tailEnd type="triangle" w="med" len="med"/>
          </a:ln>
        </p:spPr>
        <p:txBody>
          <a:bodyPr/>
          <a:lstStyle/>
          <a:p>
            <a:endParaRPr lang="en-US">
              <a:solidFill>
                <a:schemeClr val="bg1"/>
              </a:solidFill>
            </a:endParaRPr>
          </a:p>
        </p:txBody>
      </p:sp>
      <p:sp>
        <p:nvSpPr>
          <p:cNvPr id="6" name="Text Box 9"/>
          <p:cNvSpPr txBox="1">
            <a:spLocks/>
          </p:cNvSpPr>
          <p:nvPr/>
        </p:nvSpPr>
        <p:spPr bwMode="auto">
          <a:xfrm>
            <a:off x="3200400" y="5334000"/>
            <a:ext cx="4495800" cy="366713"/>
          </a:xfrm>
          <a:prstGeom prst="rect">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a:spAutoFit/>
          </a:bodyPr>
          <a:lstStyle/>
          <a:p>
            <a:pPr>
              <a:spcBef>
                <a:spcPct val="50000"/>
              </a:spcBef>
            </a:pPr>
            <a:r>
              <a:rPr lang="en-US" sz="1800" dirty="0">
                <a:solidFill>
                  <a:schemeClr val="bg1"/>
                </a:solidFill>
              </a:rPr>
              <a:t>Release Cycle</a:t>
            </a:r>
            <a:endParaRPr lang="uk-UA" sz="1800" dirty="0">
              <a:solidFill>
                <a:schemeClr val="bg1"/>
              </a:solidFill>
            </a:endParaRPr>
          </a:p>
        </p:txBody>
      </p:sp>
      <p:sp>
        <p:nvSpPr>
          <p:cNvPr id="7" name="Text Box 14"/>
          <p:cNvSpPr txBox="1">
            <a:spLocks/>
          </p:cNvSpPr>
          <p:nvPr/>
        </p:nvSpPr>
        <p:spPr bwMode="auto">
          <a:xfrm>
            <a:off x="762000" y="1600200"/>
            <a:ext cx="1295400" cy="369332"/>
          </a:xfrm>
          <a:prstGeom prst="rect">
            <a:avLst/>
          </a:prstGeom>
          <a:noFill/>
          <a:ln w="25400">
            <a:noFill/>
            <a:miter lim="800000"/>
            <a:headEnd/>
            <a:tailEnd/>
          </a:ln>
        </p:spPr>
        <p:txBody>
          <a:bodyPr>
            <a:spAutoFit/>
          </a:bodyPr>
          <a:lstStyle/>
          <a:p>
            <a:pPr>
              <a:spcBef>
                <a:spcPct val="50000"/>
              </a:spcBef>
            </a:pPr>
            <a:r>
              <a:rPr lang="en-US" dirty="0">
                <a:solidFill>
                  <a:schemeClr val="bg1"/>
                </a:solidFill>
              </a:rPr>
              <a:t>Analysis</a:t>
            </a:r>
            <a:endParaRPr lang="uk-UA" dirty="0">
              <a:solidFill>
                <a:schemeClr val="bg1"/>
              </a:solidFill>
            </a:endParaRPr>
          </a:p>
        </p:txBody>
      </p:sp>
      <p:sp>
        <p:nvSpPr>
          <p:cNvPr id="8" name="Text Box 15"/>
          <p:cNvSpPr txBox="1">
            <a:spLocks/>
          </p:cNvSpPr>
          <p:nvPr/>
        </p:nvSpPr>
        <p:spPr bwMode="auto">
          <a:xfrm>
            <a:off x="762000" y="2438400"/>
            <a:ext cx="1295400" cy="369332"/>
          </a:xfrm>
          <a:prstGeom prst="rect">
            <a:avLst/>
          </a:prstGeom>
          <a:noFill/>
          <a:ln w="25400">
            <a:noFill/>
            <a:miter lim="800000"/>
            <a:headEnd/>
            <a:tailEnd/>
          </a:ln>
        </p:spPr>
        <p:txBody>
          <a:bodyPr>
            <a:spAutoFit/>
          </a:bodyPr>
          <a:lstStyle/>
          <a:p>
            <a:pPr>
              <a:spcBef>
                <a:spcPct val="50000"/>
              </a:spcBef>
            </a:pPr>
            <a:r>
              <a:rPr lang="en-US" dirty="0">
                <a:solidFill>
                  <a:schemeClr val="bg1"/>
                </a:solidFill>
              </a:rPr>
              <a:t>Design</a:t>
            </a:r>
            <a:endParaRPr lang="uk-UA" dirty="0">
              <a:solidFill>
                <a:schemeClr val="bg1"/>
              </a:solidFill>
            </a:endParaRPr>
          </a:p>
        </p:txBody>
      </p:sp>
      <p:sp>
        <p:nvSpPr>
          <p:cNvPr id="9" name="Text Box 16"/>
          <p:cNvSpPr txBox="1">
            <a:spLocks/>
          </p:cNvSpPr>
          <p:nvPr/>
        </p:nvSpPr>
        <p:spPr bwMode="auto">
          <a:xfrm>
            <a:off x="762000" y="3276600"/>
            <a:ext cx="1447800" cy="369332"/>
          </a:xfrm>
          <a:prstGeom prst="rect">
            <a:avLst/>
          </a:prstGeom>
          <a:noFill/>
          <a:ln w="25400">
            <a:noFill/>
            <a:miter lim="800000"/>
            <a:headEnd/>
            <a:tailEnd/>
          </a:ln>
        </p:spPr>
        <p:txBody>
          <a:bodyPr wrap="square">
            <a:spAutoFit/>
          </a:bodyPr>
          <a:lstStyle/>
          <a:p>
            <a:pPr>
              <a:spcBef>
                <a:spcPct val="50000"/>
              </a:spcBef>
            </a:pPr>
            <a:r>
              <a:rPr lang="en-US" dirty="0">
                <a:solidFill>
                  <a:schemeClr val="bg1"/>
                </a:solidFill>
              </a:rPr>
              <a:t>Development</a:t>
            </a:r>
            <a:endParaRPr lang="uk-UA" dirty="0">
              <a:solidFill>
                <a:schemeClr val="bg1"/>
              </a:solidFill>
            </a:endParaRPr>
          </a:p>
        </p:txBody>
      </p:sp>
      <p:sp>
        <p:nvSpPr>
          <p:cNvPr id="10" name="Text Box 17"/>
          <p:cNvSpPr txBox="1">
            <a:spLocks/>
          </p:cNvSpPr>
          <p:nvPr/>
        </p:nvSpPr>
        <p:spPr bwMode="auto">
          <a:xfrm>
            <a:off x="762000" y="4114800"/>
            <a:ext cx="1295400" cy="369332"/>
          </a:xfrm>
          <a:prstGeom prst="rect">
            <a:avLst/>
          </a:prstGeom>
          <a:noFill/>
          <a:ln w="25400">
            <a:noFill/>
            <a:miter lim="800000"/>
            <a:headEnd/>
            <a:tailEnd/>
          </a:ln>
        </p:spPr>
        <p:txBody>
          <a:bodyPr>
            <a:spAutoFit/>
          </a:bodyPr>
          <a:lstStyle/>
          <a:p>
            <a:pPr>
              <a:spcBef>
                <a:spcPct val="50000"/>
              </a:spcBef>
            </a:pPr>
            <a:r>
              <a:rPr lang="en-US" dirty="0">
                <a:solidFill>
                  <a:schemeClr val="bg1"/>
                </a:solidFill>
              </a:rPr>
              <a:t>Testing</a:t>
            </a:r>
            <a:endParaRPr lang="uk-UA" dirty="0">
              <a:solidFill>
                <a:schemeClr val="bg1"/>
              </a:solidFill>
            </a:endParaRPr>
          </a:p>
        </p:txBody>
      </p:sp>
      <p:sp>
        <p:nvSpPr>
          <p:cNvPr id="11" name="Line 18"/>
          <p:cNvSpPr>
            <a:spLocks noChangeShapeType="1"/>
          </p:cNvSpPr>
          <p:nvPr/>
        </p:nvSpPr>
        <p:spPr bwMode="auto">
          <a:xfrm>
            <a:off x="2438400" y="1600200"/>
            <a:ext cx="0" cy="3581400"/>
          </a:xfrm>
          <a:prstGeom prst="line">
            <a:avLst/>
          </a:prstGeom>
          <a:no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round/>
            <a:headEnd/>
            <a:tailEnd/>
          </a:ln>
        </p:spPr>
        <p:txBody>
          <a:bodyPr/>
          <a:lstStyle/>
          <a:p>
            <a:endParaRPr lang="en-US">
              <a:solidFill>
                <a:schemeClr val="bg1"/>
              </a:solidFill>
            </a:endParaRPr>
          </a:p>
        </p:txBody>
      </p:sp>
      <p:sp>
        <p:nvSpPr>
          <p:cNvPr id="12" name="Line 19"/>
          <p:cNvSpPr>
            <a:spLocks noChangeShapeType="1"/>
          </p:cNvSpPr>
          <p:nvPr/>
        </p:nvSpPr>
        <p:spPr bwMode="auto">
          <a:xfrm>
            <a:off x="3352800" y="1600200"/>
            <a:ext cx="0" cy="3581400"/>
          </a:xfrm>
          <a:prstGeom prst="line">
            <a:avLst/>
          </a:prstGeom>
          <a:no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round/>
            <a:headEnd/>
            <a:tailEnd/>
          </a:ln>
        </p:spPr>
        <p:txBody>
          <a:bodyPr/>
          <a:lstStyle/>
          <a:p>
            <a:endParaRPr lang="en-US">
              <a:solidFill>
                <a:schemeClr val="bg1"/>
              </a:solidFill>
            </a:endParaRPr>
          </a:p>
        </p:txBody>
      </p:sp>
      <p:sp>
        <p:nvSpPr>
          <p:cNvPr id="13" name="Line 20"/>
          <p:cNvSpPr>
            <a:spLocks noChangeShapeType="1"/>
          </p:cNvSpPr>
          <p:nvPr/>
        </p:nvSpPr>
        <p:spPr bwMode="auto">
          <a:xfrm>
            <a:off x="4267200" y="1600200"/>
            <a:ext cx="0" cy="3581400"/>
          </a:xfrm>
          <a:prstGeom prst="line">
            <a:avLst/>
          </a:prstGeom>
          <a:no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round/>
            <a:headEnd/>
            <a:tailEnd/>
          </a:ln>
        </p:spPr>
        <p:txBody>
          <a:bodyPr/>
          <a:lstStyle/>
          <a:p>
            <a:endParaRPr lang="en-US">
              <a:solidFill>
                <a:schemeClr val="bg1"/>
              </a:solidFill>
            </a:endParaRPr>
          </a:p>
        </p:txBody>
      </p:sp>
      <p:sp>
        <p:nvSpPr>
          <p:cNvPr id="14" name="Line 21"/>
          <p:cNvSpPr>
            <a:spLocks noChangeShapeType="1"/>
          </p:cNvSpPr>
          <p:nvPr/>
        </p:nvSpPr>
        <p:spPr bwMode="auto">
          <a:xfrm>
            <a:off x="5181600" y="1600200"/>
            <a:ext cx="0" cy="3581400"/>
          </a:xfrm>
          <a:prstGeom prst="line">
            <a:avLst/>
          </a:prstGeom>
          <a:no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round/>
            <a:headEnd/>
            <a:tailEnd/>
          </a:ln>
        </p:spPr>
        <p:txBody>
          <a:bodyPr/>
          <a:lstStyle/>
          <a:p>
            <a:endParaRPr lang="en-US">
              <a:solidFill>
                <a:schemeClr val="bg1"/>
              </a:solidFill>
            </a:endParaRPr>
          </a:p>
        </p:txBody>
      </p:sp>
      <p:sp>
        <p:nvSpPr>
          <p:cNvPr id="15" name="Line 22"/>
          <p:cNvSpPr>
            <a:spLocks noChangeShapeType="1"/>
          </p:cNvSpPr>
          <p:nvPr/>
        </p:nvSpPr>
        <p:spPr bwMode="auto">
          <a:xfrm>
            <a:off x="6096000" y="1600200"/>
            <a:ext cx="0" cy="3581400"/>
          </a:xfrm>
          <a:prstGeom prst="line">
            <a:avLst/>
          </a:prstGeom>
          <a:no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round/>
            <a:headEnd/>
            <a:tailEnd/>
          </a:ln>
        </p:spPr>
        <p:txBody>
          <a:bodyPr/>
          <a:lstStyle/>
          <a:p>
            <a:endParaRPr lang="en-US">
              <a:solidFill>
                <a:schemeClr val="bg1"/>
              </a:solidFill>
            </a:endParaRPr>
          </a:p>
        </p:txBody>
      </p:sp>
      <p:sp>
        <p:nvSpPr>
          <p:cNvPr id="16" name="Line 23"/>
          <p:cNvSpPr>
            <a:spLocks noChangeShapeType="1"/>
          </p:cNvSpPr>
          <p:nvPr/>
        </p:nvSpPr>
        <p:spPr bwMode="auto">
          <a:xfrm>
            <a:off x="7086600" y="1600200"/>
            <a:ext cx="0" cy="3581400"/>
          </a:xfrm>
          <a:prstGeom prst="line">
            <a:avLst/>
          </a:prstGeom>
          <a:no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round/>
            <a:headEnd/>
            <a:tailEnd/>
          </a:ln>
        </p:spPr>
        <p:txBody>
          <a:bodyPr/>
          <a:lstStyle/>
          <a:p>
            <a:endParaRPr lang="en-US">
              <a:solidFill>
                <a:schemeClr val="bg1"/>
              </a:solidFill>
            </a:endParaRPr>
          </a:p>
        </p:txBody>
      </p:sp>
      <p:sp>
        <p:nvSpPr>
          <p:cNvPr id="17" name="Line 24"/>
          <p:cNvSpPr>
            <a:spLocks noChangeShapeType="1"/>
          </p:cNvSpPr>
          <p:nvPr/>
        </p:nvSpPr>
        <p:spPr bwMode="auto">
          <a:xfrm>
            <a:off x="8077200" y="1600200"/>
            <a:ext cx="0" cy="3581400"/>
          </a:xfrm>
          <a:prstGeom prst="line">
            <a:avLst/>
          </a:prstGeom>
          <a:no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round/>
            <a:headEnd/>
            <a:tailEnd/>
          </a:ln>
        </p:spPr>
        <p:txBody>
          <a:bodyPr/>
          <a:lstStyle/>
          <a:p>
            <a:endParaRPr lang="en-US">
              <a:solidFill>
                <a:schemeClr val="bg1"/>
              </a:solidFill>
            </a:endParaRPr>
          </a:p>
        </p:txBody>
      </p:sp>
      <p:sp>
        <p:nvSpPr>
          <p:cNvPr id="18" name="Text Box 25"/>
          <p:cNvSpPr txBox="1">
            <a:spLocks/>
          </p:cNvSpPr>
          <p:nvPr/>
        </p:nvSpPr>
        <p:spPr bwMode="auto">
          <a:xfrm>
            <a:off x="2514600" y="4876800"/>
            <a:ext cx="762000" cy="276999"/>
          </a:xfrm>
          <a:prstGeom prst="rect">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a:spAutoFit/>
          </a:bodyPr>
          <a:lstStyle/>
          <a:p>
            <a:pPr>
              <a:spcBef>
                <a:spcPct val="50000"/>
              </a:spcBef>
            </a:pPr>
            <a:r>
              <a:rPr lang="en-US" sz="1200" dirty="0" smtClean="0">
                <a:solidFill>
                  <a:schemeClr val="bg1"/>
                </a:solidFill>
              </a:rPr>
              <a:t>Sprint</a:t>
            </a:r>
            <a:r>
              <a:rPr lang="uk-UA" sz="1200" dirty="0" smtClean="0">
                <a:solidFill>
                  <a:schemeClr val="bg1"/>
                </a:solidFill>
              </a:rPr>
              <a:t> </a:t>
            </a:r>
            <a:r>
              <a:rPr lang="en-US" sz="1200" dirty="0" smtClean="0">
                <a:solidFill>
                  <a:schemeClr val="bg1"/>
                </a:solidFill>
              </a:rPr>
              <a:t>1</a:t>
            </a:r>
            <a:endParaRPr lang="uk-UA" sz="1200" dirty="0">
              <a:solidFill>
                <a:schemeClr val="bg1"/>
              </a:solidFill>
            </a:endParaRPr>
          </a:p>
        </p:txBody>
      </p:sp>
      <p:sp>
        <p:nvSpPr>
          <p:cNvPr id="19" name="Text Box 26"/>
          <p:cNvSpPr txBox="1">
            <a:spLocks/>
          </p:cNvSpPr>
          <p:nvPr/>
        </p:nvSpPr>
        <p:spPr bwMode="auto">
          <a:xfrm>
            <a:off x="3429000" y="4876800"/>
            <a:ext cx="762000" cy="274638"/>
          </a:xfrm>
          <a:prstGeom prst="rect">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a:spAutoFit/>
          </a:bodyPr>
          <a:lstStyle/>
          <a:p>
            <a:pPr>
              <a:spcBef>
                <a:spcPct val="50000"/>
              </a:spcBef>
            </a:pPr>
            <a:r>
              <a:rPr lang="en-US" sz="1200" dirty="0" smtClean="0">
                <a:solidFill>
                  <a:schemeClr val="bg1"/>
                </a:solidFill>
              </a:rPr>
              <a:t>Sprint 2 </a:t>
            </a:r>
            <a:endParaRPr lang="uk-UA" sz="1200" dirty="0">
              <a:solidFill>
                <a:schemeClr val="bg1"/>
              </a:solidFill>
            </a:endParaRPr>
          </a:p>
        </p:txBody>
      </p:sp>
      <p:sp>
        <p:nvSpPr>
          <p:cNvPr id="20" name="Text Box 27"/>
          <p:cNvSpPr txBox="1">
            <a:spLocks/>
          </p:cNvSpPr>
          <p:nvPr/>
        </p:nvSpPr>
        <p:spPr bwMode="auto">
          <a:xfrm>
            <a:off x="4343400" y="4876800"/>
            <a:ext cx="762000" cy="276999"/>
          </a:xfrm>
          <a:prstGeom prst="rect">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a:spAutoFit/>
          </a:bodyPr>
          <a:lstStyle/>
          <a:p>
            <a:pPr>
              <a:spcBef>
                <a:spcPct val="50000"/>
              </a:spcBef>
            </a:pPr>
            <a:r>
              <a:rPr lang="en-US" sz="1200" dirty="0" smtClean="0">
                <a:solidFill>
                  <a:schemeClr val="bg1"/>
                </a:solidFill>
              </a:rPr>
              <a:t>Sprint 3</a:t>
            </a:r>
            <a:endParaRPr lang="uk-UA" sz="1200" dirty="0">
              <a:solidFill>
                <a:schemeClr val="bg1"/>
              </a:solidFill>
            </a:endParaRPr>
          </a:p>
        </p:txBody>
      </p:sp>
      <p:sp>
        <p:nvSpPr>
          <p:cNvPr id="21" name="Text Box 28"/>
          <p:cNvSpPr txBox="1">
            <a:spLocks/>
          </p:cNvSpPr>
          <p:nvPr/>
        </p:nvSpPr>
        <p:spPr bwMode="auto">
          <a:xfrm>
            <a:off x="5257800" y="4876800"/>
            <a:ext cx="762000" cy="274638"/>
          </a:xfrm>
          <a:prstGeom prst="rect">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a:spAutoFit/>
          </a:bodyPr>
          <a:lstStyle/>
          <a:p>
            <a:pPr>
              <a:spcBef>
                <a:spcPct val="50000"/>
              </a:spcBef>
            </a:pPr>
            <a:r>
              <a:rPr lang="en-US" sz="1200" dirty="0" smtClean="0">
                <a:solidFill>
                  <a:schemeClr val="bg1"/>
                </a:solidFill>
              </a:rPr>
              <a:t>Sprint 4</a:t>
            </a:r>
            <a:endParaRPr lang="uk-UA" sz="1200" dirty="0">
              <a:solidFill>
                <a:schemeClr val="bg1"/>
              </a:solidFill>
            </a:endParaRPr>
          </a:p>
        </p:txBody>
      </p:sp>
      <p:sp>
        <p:nvSpPr>
          <p:cNvPr id="22" name="Text Box 29"/>
          <p:cNvSpPr txBox="1">
            <a:spLocks/>
          </p:cNvSpPr>
          <p:nvPr/>
        </p:nvSpPr>
        <p:spPr bwMode="auto">
          <a:xfrm>
            <a:off x="6248400" y="4876800"/>
            <a:ext cx="762000" cy="274638"/>
          </a:xfrm>
          <a:prstGeom prst="rect">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a:spAutoFit/>
          </a:bodyPr>
          <a:lstStyle/>
          <a:p>
            <a:pPr>
              <a:spcBef>
                <a:spcPct val="50000"/>
              </a:spcBef>
            </a:pPr>
            <a:r>
              <a:rPr lang="en-US" sz="1200" dirty="0" smtClean="0">
                <a:solidFill>
                  <a:schemeClr val="bg1"/>
                </a:solidFill>
              </a:rPr>
              <a:t>Sprint 5</a:t>
            </a:r>
            <a:endParaRPr lang="uk-UA" sz="1200" dirty="0">
              <a:solidFill>
                <a:schemeClr val="bg1"/>
              </a:solidFill>
            </a:endParaRPr>
          </a:p>
        </p:txBody>
      </p:sp>
      <p:sp>
        <p:nvSpPr>
          <p:cNvPr id="23" name="Text Box 30"/>
          <p:cNvSpPr txBox="1">
            <a:spLocks/>
          </p:cNvSpPr>
          <p:nvPr/>
        </p:nvSpPr>
        <p:spPr bwMode="auto">
          <a:xfrm>
            <a:off x="7239000" y="4876800"/>
            <a:ext cx="762000" cy="276999"/>
          </a:xfrm>
          <a:prstGeom prst="rect">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p:spPr>
        <p:txBody>
          <a:bodyPr>
            <a:spAutoFit/>
          </a:bodyPr>
          <a:lstStyle/>
          <a:p>
            <a:pPr>
              <a:spcBef>
                <a:spcPct val="50000"/>
              </a:spcBef>
            </a:pPr>
            <a:r>
              <a:rPr lang="en-US" sz="1200" dirty="0" smtClean="0">
                <a:solidFill>
                  <a:schemeClr val="bg1"/>
                </a:solidFill>
              </a:rPr>
              <a:t>Sprint …</a:t>
            </a:r>
            <a:endParaRPr lang="uk-UA" sz="1200" dirty="0">
              <a:solidFill>
                <a:schemeClr val="bg1"/>
              </a:solidFill>
            </a:endParaRPr>
          </a:p>
        </p:txBody>
      </p:sp>
      <p:cxnSp>
        <p:nvCxnSpPr>
          <p:cNvPr id="24" name="Straight Connector 23"/>
          <p:cNvCxnSpPr/>
          <p:nvPr/>
        </p:nvCxnSpPr>
        <p:spPr>
          <a:xfrm>
            <a:off x="2895600" y="4267200"/>
            <a:ext cx="4572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657600" y="4267200"/>
            <a:ext cx="6096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95800" y="4267200"/>
            <a:ext cx="6858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334000" y="4267200"/>
            <a:ext cx="762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96000" y="4267200"/>
            <a:ext cx="9906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086600" y="4267200"/>
            <a:ext cx="9906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438400" y="1752600"/>
            <a:ext cx="381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52800" y="1752600"/>
            <a:ext cx="381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67200" y="1752600"/>
            <a:ext cx="381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81600" y="1752600"/>
            <a:ext cx="381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096000" y="1752600"/>
            <a:ext cx="381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86600" y="1752600"/>
            <a:ext cx="381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438400" y="2667000"/>
            <a:ext cx="9144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352800" y="2667000"/>
            <a:ext cx="9144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67200" y="2667000"/>
            <a:ext cx="762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181600" y="2667000"/>
            <a:ext cx="5334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96000" y="2667000"/>
            <a:ext cx="5334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086600" y="2667000"/>
            <a:ext cx="381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667000" y="3505200"/>
            <a:ext cx="6858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05200" y="3505200"/>
            <a:ext cx="7620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67200" y="3505200"/>
            <a:ext cx="9144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181600" y="3505200"/>
            <a:ext cx="9144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096000" y="3505200"/>
            <a:ext cx="8382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86600" y="3505200"/>
            <a:ext cx="685800" cy="1588"/>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294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23</a:t>
            </a:fld>
            <a:endParaRPr lang="uk-UA"/>
          </a:p>
        </p:txBody>
      </p:sp>
      <p:sp>
        <p:nvSpPr>
          <p:cNvPr id="4" name="Title 3"/>
          <p:cNvSpPr>
            <a:spLocks noGrp="1"/>
          </p:cNvSpPr>
          <p:nvPr>
            <p:ph type="title"/>
          </p:nvPr>
        </p:nvSpPr>
        <p:spPr>
          <a:xfrm>
            <a:off x="266700" y="182666"/>
            <a:ext cx="8229600" cy="914400"/>
          </a:xfrm>
        </p:spPr>
        <p:txBody>
          <a:bodyPr/>
          <a:lstStyle/>
          <a:p>
            <a:r>
              <a:rPr lang="en-US" dirty="0" smtClean="0">
                <a:solidFill>
                  <a:schemeClr val="bg1"/>
                </a:solidFill>
              </a:rPr>
              <a:t>SCRUM </a:t>
            </a:r>
            <a:endParaRPr lang="uk-UA" dirty="0">
              <a:solidFill>
                <a:schemeClr val="bg1"/>
              </a:solidFill>
            </a:endParaRPr>
          </a:p>
        </p:txBody>
      </p:sp>
      <p:sp>
        <p:nvSpPr>
          <p:cNvPr id="5" name="Freeform 4"/>
          <p:cNvSpPr/>
          <p:nvPr/>
        </p:nvSpPr>
        <p:spPr>
          <a:xfrm>
            <a:off x="1600200" y="4306389"/>
            <a:ext cx="5867400" cy="1561011"/>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668" h="1789611">
                <a:moveTo>
                  <a:pt x="0" y="1789611"/>
                </a:moveTo>
                <a:cubicBezTo>
                  <a:pt x="733697" y="894805"/>
                  <a:pt x="1467394" y="0"/>
                  <a:pt x="2495005" y="0"/>
                </a:cubicBezTo>
                <a:cubicBezTo>
                  <a:pt x="3522616" y="0"/>
                  <a:pt x="6165668" y="1789611"/>
                  <a:pt x="6165668" y="1789611"/>
                </a:cubicBezTo>
                <a:lnTo>
                  <a:pt x="6165668" y="1789611"/>
                </a:lnTo>
                <a:lnTo>
                  <a:pt x="6165668" y="1789611"/>
                </a:lnTo>
              </a:path>
            </a:pathLst>
          </a:cu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 name="Freeform 5"/>
          <p:cNvSpPr/>
          <p:nvPr/>
        </p:nvSpPr>
        <p:spPr>
          <a:xfrm>
            <a:off x="1219200" y="4839789"/>
            <a:ext cx="5715000" cy="1027611"/>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668" h="1789611">
                <a:moveTo>
                  <a:pt x="0" y="1789611"/>
                </a:moveTo>
                <a:cubicBezTo>
                  <a:pt x="733697" y="894805"/>
                  <a:pt x="1467394" y="0"/>
                  <a:pt x="2495005" y="0"/>
                </a:cubicBezTo>
                <a:cubicBezTo>
                  <a:pt x="3522616" y="0"/>
                  <a:pt x="6165668" y="1789611"/>
                  <a:pt x="6165668" y="1789611"/>
                </a:cubicBezTo>
                <a:lnTo>
                  <a:pt x="6165668" y="1789611"/>
                </a:lnTo>
                <a:lnTo>
                  <a:pt x="6165668" y="1789611"/>
                </a:lnTo>
              </a:path>
            </a:pathLst>
          </a:cu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7" name="Freeform 6"/>
          <p:cNvSpPr/>
          <p:nvPr/>
        </p:nvSpPr>
        <p:spPr>
          <a:xfrm>
            <a:off x="1447800" y="4568009"/>
            <a:ext cx="5791200" cy="1338580"/>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 name="connsiteX0" fmla="*/ 0 w 6241868"/>
              <a:gd name="connsiteY0" fmla="*/ 1752437 h 1797046"/>
              <a:gd name="connsiteX1" fmla="*/ 2571205 w 6241868"/>
              <a:gd name="connsiteY1" fmla="*/ 7435 h 1797046"/>
              <a:gd name="connsiteX2" fmla="*/ 6241868 w 6241868"/>
              <a:gd name="connsiteY2" fmla="*/ 1797046 h 1797046"/>
              <a:gd name="connsiteX3" fmla="*/ 6241868 w 6241868"/>
              <a:gd name="connsiteY3" fmla="*/ 1797046 h 1797046"/>
              <a:gd name="connsiteX4" fmla="*/ 6241868 w 6241868"/>
              <a:gd name="connsiteY4" fmla="*/ 1797046 h 1797046"/>
              <a:gd name="connsiteX0" fmla="*/ 0 w 6241868"/>
              <a:gd name="connsiteY0" fmla="*/ 1752437 h 1797046"/>
              <a:gd name="connsiteX1" fmla="*/ 2571205 w 6241868"/>
              <a:gd name="connsiteY1" fmla="*/ 7435 h 1797046"/>
              <a:gd name="connsiteX2" fmla="*/ 6241868 w 6241868"/>
              <a:gd name="connsiteY2" fmla="*/ 1797046 h 1797046"/>
              <a:gd name="connsiteX3" fmla="*/ 6241868 w 6241868"/>
              <a:gd name="connsiteY3" fmla="*/ 1797046 h 1797046"/>
              <a:gd name="connsiteX4" fmla="*/ 6241868 w 6241868"/>
              <a:gd name="connsiteY4" fmla="*/ 1797046 h 1797046"/>
              <a:gd name="connsiteX0" fmla="*/ 0 w 6241868"/>
              <a:gd name="connsiteY0" fmla="*/ 1568753 h 1613362"/>
              <a:gd name="connsiteX1" fmla="*/ 2362200 w 6241868"/>
              <a:gd name="connsiteY1" fmla="*/ 7436 h 1613362"/>
              <a:gd name="connsiteX2" fmla="*/ 6241868 w 6241868"/>
              <a:gd name="connsiteY2" fmla="*/ 1613362 h 1613362"/>
              <a:gd name="connsiteX3" fmla="*/ 6241868 w 6241868"/>
              <a:gd name="connsiteY3" fmla="*/ 1613362 h 1613362"/>
              <a:gd name="connsiteX4" fmla="*/ 6241868 w 6241868"/>
              <a:gd name="connsiteY4" fmla="*/ 1613362 h 1613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868" h="1613362">
                <a:moveTo>
                  <a:pt x="0" y="1568753"/>
                </a:moveTo>
                <a:cubicBezTo>
                  <a:pt x="537754" y="542745"/>
                  <a:pt x="1321889" y="1"/>
                  <a:pt x="2362200" y="7436"/>
                </a:cubicBezTo>
                <a:cubicBezTo>
                  <a:pt x="3402511" y="14871"/>
                  <a:pt x="5595257" y="1345708"/>
                  <a:pt x="6241868" y="1613362"/>
                </a:cubicBezTo>
                <a:lnTo>
                  <a:pt x="6241868" y="1613362"/>
                </a:lnTo>
                <a:lnTo>
                  <a:pt x="6241868" y="1613362"/>
                </a:lnTo>
              </a:path>
            </a:pathLst>
          </a:cu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8" name="Freeform 7"/>
          <p:cNvSpPr/>
          <p:nvPr/>
        </p:nvSpPr>
        <p:spPr>
          <a:xfrm>
            <a:off x="1752600" y="3925389"/>
            <a:ext cx="6019800" cy="2018211"/>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668" h="1789611">
                <a:moveTo>
                  <a:pt x="0" y="1789611"/>
                </a:moveTo>
                <a:cubicBezTo>
                  <a:pt x="733697" y="894805"/>
                  <a:pt x="1467394" y="0"/>
                  <a:pt x="2495005" y="0"/>
                </a:cubicBezTo>
                <a:cubicBezTo>
                  <a:pt x="3522616" y="0"/>
                  <a:pt x="6165668" y="1789611"/>
                  <a:pt x="6165668" y="1789611"/>
                </a:cubicBezTo>
                <a:lnTo>
                  <a:pt x="6165668" y="1789611"/>
                </a:lnTo>
                <a:lnTo>
                  <a:pt x="6165668" y="1789611"/>
                </a:lnTo>
              </a:path>
            </a:pathLst>
          </a:custGeom>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9" name="Straight Connector 8"/>
          <p:cNvCxnSpPr/>
          <p:nvPr/>
        </p:nvCxnSpPr>
        <p:spPr>
          <a:xfrm>
            <a:off x="1219200" y="5906589"/>
            <a:ext cx="6781800" cy="0"/>
          </a:xfrm>
          <a:prstGeom prst="line">
            <a:avLst/>
          </a:prstGeom>
          <a:ln w="50800" cap="fla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2209800"/>
            <a:ext cx="7696200" cy="0"/>
          </a:xfrm>
          <a:prstGeom prst="line">
            <a:avLst/>
          </a:prstGeom>
          <a:ln w="50800" cap="flat"/>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09600" y="1447800"/>
            <a:ext cx="1645920" cy="609600"/>
          </a:xfrm>
          <a:prstGeom prst="round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Requirements</a:t>
            </a:r>
            <a:endParaRPr lang="en-US" dirty="0">
              <a:solidFill>
                <a:schemeClr val="bg1"/>
              </a:solidFill>
            </a:endParaRPr>
          </a:p>
        </p:txBody>
      </p:sp>
      <p:sp>
        <p:nvSpPr>
          <p:cNvPr id="12" name="Rounded Rectangle 11"/>
          <p:cNvSpPr/>
          <p:nvPr/>
        </p:nvSpPr>
        <p:spPr>
          <a:xfrm>
            <a:off x="2514600" y="1447800"/>
            <a:ext cx="1645920" cy="609600"/>
          </a:xfrm>
          <a:prstGeom prst="round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Design</a:t>
            </a:r>
            <a:endParaRPr lang="en-US" dirty="0">
              <a:solidFill>
                <a:schemeClr val="bg1"/>
              </a:solidFill>
            </a:endParaRPr>
          </a:p>
        </p:txBody>
      </p:sp>
      <p:sp>
        <p:nvSpPr>
          <p:cNvPr id="13" name="Rounded Rectangle 12"/>
          <p:cNvSpPr/>
          <p:nvPr/>
        </p:nvSpPr>
        <p:spPr>
          <a:xfrm>
            <a:off x="4419600" y="1447800"/>
            <a:ext cx="1645920" cy="6096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Code</a:t>
            </a:r>
            <a:endParaRPr lang="en-US" dirty="0">
              <a:solidFill>
                <a:schemeClr val="bg1"/>
              </a:solidFill>
            </a:endParaRPr>
          </a:p>
        </p:txBody>
      </p:sp>
      <p:sp>
        <p:nvSpPr>
          <p:cNvPr id="14" name="Rounded Rectangle 13"/>
          <p:cNvSpPr/>
          <p:nvPr/>
        </p:nvSpPr>
        <p:spPr>
          <a:xfrm>
            <a:off x="6324600" y="1447800"/>
            <a:ext cx="1645920" cy="609600"/>
          </a:xfrm>
          <a:prstGeom prst="roundRect">
            <a:avLst/>
          </a:prstGeom>
          <a:solidFill>
            <a:schemeClr val="accent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Test</a:t>
            </a:r>
            <a:endParaRPr lang="en-US" dirty="0">
              <a:solidFill>
                <a:schemeClr val="bg1"/>
              </a:solidFill>
            </a:endParaRPr>
          </a:p>
        </p:txBody>
      </p:sp>
      <p:sp>
        <p:nvSpPr>
          <p:cNvPr id="16" name="Flowchart: Alternate Process 15"/>
          <p:cNvSpPr/>
          <p:nvPr/>
        </p:nvSpPr>
        <p:spPr>
          <a:xfrm>
            <a:off x="609600" y="2598620"/>
            <a:ext cx="3810000" cy="9144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solidFill>
                  <a:schemeClr val="bg1"/>
                </a:solidFill>
                <a:latin typeface="Verdana" pitchFamily="34" charset="0"/>
                <a:ea typeface="Verdana" pitchFamily="34" charset="0"/>
                <a:cs typeface="Verdana" pitchFamily="34" charset="0"/>
              </a:rPr>
              <a:t>Scrum команди роблять потроху весь час</a:t>
            </a:r>
            <a:endParaRPr lang="en-US"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73294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SCRUM Framework</a:t>
            </a:r>
            <a:endParaRPr lang="en-US" dirty="0">
              <a:solidFill>
                <a:schemeClr val="bg1"/>
              </a:solidFill>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25</a:t>
            </a:fld>
            <a:endParaRPr lang="uk-UA"/>
          </a:p>
        </p:txBody>
      </p:sp>
      <p:sp>
        <p:nvSpPr>
          <p:cNvPr id="4" name="Title 3"/>
          <p:cNvSpPr>
            <a:spLocks noGrp="1"/>
          </p:cNvSpPr>
          <p:nvPr>
            <p:ph type="title"/>
          </p:nvPr>
        </p:nvSpPr>
        <p:spPr/>
        <p:txBody>
          <a:bodyPr/>
          <a:lstStyle/>
          <a:p>
            <a:r>
              <a:rPr lang="en-US" dirty="0" smtClean="0">
                <a:solidFill>
                  <a:schemeClr val="bg1"/>
                </a:solidFill>
              </a:rPr>
              <a:t>SCRUM Framework</a:t>
            </a:r>
            <a:endParaRPr lang="uk-UA" dirty="0">
              <a:solidFill>
                <a:schemeClr val="bg1"/>
              </a:solidFill>
            </a:endParaRPr>
          </a:p>
        </p:txBody>
      </p:sp>
      <p:grpSp>
        <p:nvGrpSpPr>
          <p:cNvPr id="5" name="Group 4"/>
          <p:cNvGrpSpPr/>
          <p:nvPr/>
        </p:nvGrpSpPr>
        <p:grpSpPr>
          <a:xfrm>
            <a:off x="76200" y="1219200"/>
            <a:ext cx="3581400" cy="2209800"/>
            <a:chOff x="381000" y="1371600"/>
            <a:chExt cx="3581400" cy="2209800"/>
          </a:xfrm>
          <a:scene3d>
            <a:camera prst="orthographicFront">
              <a:rot lat="0" lon="0" rev="0"/>
            </a:camera>
            <a:lightRig rig="balanced" dir="t">
              <a:rot lat="0" lon="0" rev="8700000"/>
            </a:lightRig>
          </a:scene3d>
        </p:grpSpPr>
        <p:sp>
          <p:nvSpPr>
            <p:cNvPr id="6" name="Rounded Rectangle 5"/>
            <p:cNvSpPr/>
            <p:nvPr/>
          </p:nvSpPr>
          <p:spPr>
            <a:xfrm>
              <a:off x="381000" y="13716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609600" y="14594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sp>
          <p:nvSpPr>
            <p:cNvPr id="7" name="Rounded Rectangle 6"/>
            <p:cNvSpPr/>
            <p:nvPr/>
          </p:nvSpPr>
          <p:spPr>
            <a:xfrm>
              <a:off x="381000" y="19050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grpSp>
      <p:grpSp>
        <p:nvGrpSpPr>
          <p:cNvPr id="9" name="Group 8"/>
          <p:cNvGrpSpPr/>
          <p:nvPr/>
        </p:nvGrpSpPr>
        <p:grpSpPr>
          <a:xfrm>
            <a:off x="2362200" y="2286000"/>
            <a:ext cx="3886200" cy="2743200"/>
            <a:chOff x="3048000" y="2667000"/>
            <a:chExt cx="3886200" cy="2743200"/>
          </a:xfrm>
          <a:scene3d>
            <a:camera prst="orthographicFront">
              <a:rot lat="0" lon="0" rev="0"/>
            </a:camera>
            <a:lightRig rig="balanced" dir="t">
              <a:rot lat="0" lon="0" rev="8700000"/>
            </a:lightRig>
          </a:scene3d>
        </p:grpSpPr>
        <p:sp>
          <p:nvSpPr>
            <p:cNvPr id="10" name="Rounded Rectangle 9"/>
            <p:cNvSpPr/>
            <p:nvPr/>
          </p:nvSpPr>
          <p:spPr>
            <a:xfrm>
              <a:off x="3048000" y="2667000"/>
              <a:ext cx="38862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3048000" y="3200400"/>
              <a:ext cx="3886200" cy="22098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12" name="TextBox 11"/>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5486400" y="3886200"/>
            <a:ext cx="3581400" cy="2209800"/>
            <a:chOff x="533400" y="4495800"/>
            <a:chExt cx="3581400" cy="2209800"/>
          </a:xfrm>
          <a:scene3d>
            <a:camera prst="orthographicFront">
              <a:rot lat="0" lon="0" rev="0"/>
            </a:camera>
            <a:lightRig rig="balanced" dir="t">
              <a:rot lat="0" lon="0" rev="8700000"/>
            </a:lightRig>
          </a:scene3d>
        </p:grpSpPr>
        <p:sp>
          <p:nvSpPr>
            <p:cNvPr id="14" name="Rounded Rectangle 13"/>
            <p:cNvSpPr/>
            <p:nvPr/>
          </p:nvSpPr>
          <p:spPr>
            <a:xfrm>
              <a:off x="533400" y="44958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33400" y="50292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16" name="TextBox 15"/>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40922091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26</a:t>
            </a:fld>
            <a:endParaRPr lang="uk-UA"/>
          </a:p>
        </p:txBody>
      </p:sp>
      <p:sp>
        <p:nvSpPr>
          <p:cNvPr id="4" name="Title 3"/>
          <p:cNvSpPr>
            <a:spLocks noGrp="1"/>
          </p:cNvSpPr>
          <p:nvPr>
            <p:ph type="title"/>
          </p:nvPr>
        </p:nvSpPr>
        <p:spPr/>
        <p:txBody>
          <a:bodyPr/>
          <a:lstStyle/>
          <a:p>
            <a:r>
              <a:rPr lang="en-US" dirty="0" smtClean="0">
                <a:solidFill>
                  <a:schemeClr val="bg1"/>
                </a:solidFill>
              </a:rPr>
              <a:t>SCRUM Framework: Roles</a:t>
            </a:r>
            <a:endParaRPr lang="uk-UA" dirty="0">
              <a:solidFill>
                <a:schemeClr val="bg1"/>
              </a:solidFill>
            </a:endParaRPr>
          </a:p>
        </p:txBody>
      </p:sp>
      <p:grpSp>
        <p:nvGrpSpPr>
          <p:cNvPr id="5" name="Group 4"/>
          <p:cNvGrpSpPr/>
          <p:nvPr/>
        </p:nvGrpSpPr>
        <p:grpSpPr>
          <a:xfrm>
            <a:off x="2362200" y="2362200"/>
            <a:ext cx="3886200" cy="2743200"/>
            <a:chOff x="3048000" y="2667000"/>
            <a:chExt cx="3886200" cy="2743200"/>
          </a:xfrm>
          <a:scene3d>
            <a:camera prst="orthographicFront">
              <a:rot lat="0" lon="0" rev="0"/>
            </a:camera>
            <a:lightRig rig="balanced" dir="t">
              <a:rot lat="0" lon="0" rev="8700000"/>
            </a:lightRig>
          </a:scene3d>
        </p:grpSpPr>
        <p:sp>
          <p:nvSpPr>
            <p:cNvPr id="6" name="Rounded Rectangle 5"/>
            <p:cNvSpPr/>
            <p:nvPr/>
          </p:nvSpPr>
          <p:spPr>
            <a:xfrm>
              <a:off x="3048000" y="2667000"/>
              <a:ext cx="3886200" cy="1676400"/>
            </a:xfrm>
            <a:prstGeom prst="roundRect">
              <a:avLst/>
            </a:prstGeom>
            <a:solidFill>
              <a:srgbClr val="ADADAD"/>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048000" y="3200400"/>
              <a:ext cx="3886200" cy="22098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8" name="TextBox 7"/>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grpSp>
        <p:nvGrpSpPr>
          <p:cNvPr id="9" name="Group 8"/>
          <p:cNvGrpSpPr/>
          <p:nvPr/>
        </p:nvGrpSpPr>
        <p:grpSpPr>
          <a:xfrm>
            <a:off x="5486400" y="3962400"/>
            <a:ext cx="3581400" cy="2209800"/>
            <a:chOff x="533400" y="4495800"/>
            <a:chExt cx="3581400" cy="2209800"/>
          </a:xfrm>
          <a:scene3d>
            <a:camera prst="orthographicFront">
              <a:rot lat="0" lon="0" rev="0"/>
            </a:camera>
            <a:lightRig rig="balanced" dir="t">
              <a:rot lat="0" lon="0" rev="8700000"/>
            </a:lightRig>
          </a:scene3d>
        </p:grpSpPr>
        <p:sp>
          <p:nvSpPr>
            <p:cNvPr id="10" name="Rounded Rectangle 9"/>
            <p:cNvSpPr/>
            <p:nvPr/>
          </p:nvSpPr>
          <p:spPr>
            <a:xfrm>
              <a:off x="533400" y="4495800"/>
              <a:ext cx="3581400" cy="1676400"/>
            </a:xfrm>
            <a:prstGeom prst="roundRect">
              <a:avLst/>
            </a:prstGeom>
            <a:solidFill>
              <a:schemeClr val="bg1">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533400" y="50292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12" name="TextBox 11"/>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76200" y="1295400"/>
            <a:ext cx="3581400" cy="2209800"/>
            <a:chOff x="76200" y="1295400"/>
            <a:chExt cx="3581400" cy="2209800"/>
          </a:xfrm>
          <a:scene3d>
            <a:camera prst="orthographicFront">
              <a:rot lat="0" lon="0" rev="0"/>
            </a:camera>
            <a:lightRig rig="balanced" dir="t">
              <a:rot lat="0" lon="0" rev="8700000"/>
            </a:lightRig>
          </a:scene3d>
        </p:grpSpPr>
        <p:sp>
          <p:nvSpPr>
            <p:cNvPr id="14" name="Rounded Rectangle 13"/>
            <p:cNvSpPr/>
            <p:nvPr/>
          </p:nvSpPr>
          <p:spPr>
            <a:xfrm>
              <a:off x="76200" y="12954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76200" y="18288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sp>
          <p:nvSpPr>
            <p:cNvPr id="16" name="TextBox 15"/>
            <p:cNvSpPr txBox="1"/>
            <p:nvPr/>
          </p:nvSpPr>
          <p:spPr>
            <a:xfrm>
              <a:off x="304800" y="13832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2112262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134006"/>
            <a:ext cx="8229600" cy="914400"/>
          </a:xfrm>
        </p:spPr>
        <p:txBody>
          <a:bodyPr/>
          <a:lstStyle/>
          <a:p>
            <a:r>
              <a:rPr lang="en-US" dirty="0" smtClean="0">
                <a:solidFill>
                  <a:schemeClr val="bg1"/>
                </a:solidFill>
              </a:rPr>
              <a:t>SCRUM Framework: Roles</a:t>
            </a:r>
            <a:endParaRPr lang="uk-UA" dirty="0">
              <a:solidFill>
                <a:schemeClr val="bg1"/>
              </a:solidFill>
            </a:endParaRPr>
          </a:p>
        </p:txBody>
      </p:sp>
      <p:sp>
        <p:nvSpPr>
          <p:cNvPr id="2" name="Прямоугольник 1"/>
          <p:cNvSpPr/>
          <p:nvPr/>
        </p:nvSpPr>
        <p:spPr>
          <a:xfrm>
            <a:off x="190500" y="1447800"/>
            <a:ext cx="8534400" cy="584775"/>
          </a:xfrm>
          <a:prstGeom prst="rect">
            <a:avLst/>
          </a:prstGeom>
        </p:spPr>
        <p:txBody>
          <a:bodyPr wrap="square">
            <a:spAutoFit/>
          </a:bodyPr>
          <a:lstStyle/>
          <a:p>
            <a:pPr algn="ctr"/>
            <a:endParaRPr lang="uk-UA" sz="3200" dirty="0">
              <a:solidFill>
                <a:schemeClr val="bg1"/>
              </a:solidFill>
            </a:endParaRPr>
          </a:p>
        </p:txBody>
      </p:sp>
      <p:pic>
        <p:nvPicPr>
          <p:cNvPr id="5" name="Picture 4" descr="060911-scrumtoon"/>
          <p:cNvPicPr>
            <a:picLocks noChangeAspect="1" noChangeArrowheads="1"/>
          </p:cNvPicPr>
          <p:nvPr/>
        </p:nvPicPr>
        <p:blipFill>
          <a:blip r:embed="rId3" cstate="print"/>
          <a:srcRect/>
          <a:stretch>
            <a:fillRect/>
          </a:stretch>
        </p:blipFill>
        <p:spPr bwMode="auto">
          <a:xfrm>
            <a:off x="457200" y="2204314"/>
            <a:ext cx="8458200" cy="2977286"/>
          </a:xfrm>
          <a:prstGeom prst="rect">
            <a:avLst/>
          </a:prstGeom>
          <a:noFill/>
          <a:ln w="9525">
            <a:noFill/>
            <a:miter lim="800000"/>
            <a:headEnd/>
            <a:tailEnd/>
          </a:ln>
        </p:spPr>
      </p:pic>
    </p:spTree>
    <p:extLst>
      <p:ext uri="{BB962C8B-B14F-4D97-AF65-F5344CB8AC3E}">
        <p14:creationId xmlns:p14="http://schemas.microsoft.com/office/powerpoint/2010/main" val="3751015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134006"/>
            <a:ext cx="8229600" cy="914400"/>
          </a:xfrm>
        </p:spPr>
        <p:txBody>
          <a:bodyPr/>
          <a:lstStyle/>
          <a:p>
            <a:r>
              <a:rPr lang="en-US" dirty="0" smtClean="0">
                <a:solidFill>
                  <a:schemeClr val="bg1"/>
                </a:solidFill>
              </a:rPr>
              <a:t>SCRUM Framework: Roles</a:t>
            </a:r>
            <a:endParaRPr lang="uk-UA" dirty="0">
              <a:solidFill>
                <a:schemeClr val="bg1"/>
              </a:solidFill>
            </a:endParaRPr>
          </a:p>
        </p:txBody>
      </p:sp>
      <p:sp>
        <p:nvSpPr>
          <p:cNvPr id="2" name="Прямоугольник 1"/>
          <p:cNvSpPr/>
          <p:nvPr/>
        </p:nvSpPr>
        <p:spPr>
          <a:xfrm>
            <a:off x="190500" y="1447800"/>
            <a:ext cx="8534400" cy="4647426"/>
          </a:xfrm>
          <a:prstGeom prst="rect">
            <a:avLst/>
          </a:prstGeom>
        </p:spPr>
        <p:txBody>
          <a:bodyPr wrap="square">
            <a:spAutoFit/>
          </a:bodyPr>
          <a:lstStyle/>
          <a:p>
            <a:pPr algn="just"/>
            <a:r>
              <a:rPr lang="uk-UA" sz="4000" b="1" i="1" dirty="0">
                <a:solidFill>
                  <a:schemeClr val="bg1"/>
                </a:solidFill>
              </a:rPr>
              <a:t>Ролі - «Свині»</a:t>
            </a:r>
          </a:p>
          <a:p>
            <a:pPr marL="457200" indent="-457200" algn="just">
              <a:buFont typeface="Arial" panose="020B0604020202020204" pitchFamily="34" charset="0"/>
              <a:buChar char="•"/>
            </a:pPr>
            <a:r>
              <a:rPr lang="en-US" sz="3200" b="1" i="1" dirty="0">
                <a:solidFill>
                  <a:schemeClr val="bg1"/>
                </a:solidFill>
              </a:rPr>
              <a:t>Product Owner</a:t>
            </a:r>
            <a:r>
              <a:rPr lang="en-US" sz="3200" dirty="0">
                <a:solidFill>
                  <a:schemeClr val="bg1"/>
                </a:solidFill>
              </a:rPr>
              <a:t> -</a:t>
            </a:r>
            <a:r>
              <a:rPr lang="uk-UA" sz="3200" dirty="0">
                <a:solidFill>
                  <a:schemeClr val="bg1"/>
                </a:solidFill>
              </a:rPr>
              <a:t> людина, яка представляє інтереси кінцевих користувачів та інших зацікавлених в продукті сторін</a:t>
            </a:r>
          </a:p>
          <a:p>
            <a:pPr marL="457200" indent="-457200" algn="just">
              <a:buFont typeface="Arial" panose="020B0604020202020204" pitchFamily="34" charset="0"/>
              <a:buChar char="•"/>
            </a:pPr>
            <a:r>
              <a:rPr lang="en-US" sz="3200" b="1" i="1" dirty="0" smtClean="0">
                <a:solidFill>
                  <a:schemeClr val="bg1"/>
                </a:solidFill>
              </a:rPr>
              <a:t>Scrum </a:t>
            </a:r>
            <a:r>
              <a:rPr lang="en-US" sz="3200" b="1" i="1" dirty="0">
                <a:solidFill>
                  <a:schemeClr val="bg1"/>
                </a:solidFill>
              </a:rPr>
              <a:t>Master </a:t>
            </a:r>
            <a:r>
              <a:rPr lang="en-US" sz="3200" dirty="0">
                <a:solidFill>
                  <a:schemeClr val="bg1"/>
                </a:solidFill>
              </a:rPr>
              <a:t>- </a:t>
            </a:r>
            <a:r>
              <a:rPr lang="uk-UA" sz="3200" dirty="0">
                <a:solidFill>
                  <a:schemeClr val="bg1"/>
                </a:solidFill>
              </a:rPr>
              <a:t>той, хто </a:t>
            </a:r>
            <a:r>
              <a:rPr lang="uk-UA" sz="3200" dirty="0" smtClean="0">
                <a:solidFill>
                  <a:schemeClr val="bg1"/>
                </a:solidFill>
              </a:rPr>
              <a:t>веде </a:t>
            </a:r>
            <a:r>
              <a:rPr lang="en-US" sz="3200" dirty="0">
                <a:solidFill>
                  <a:schemeClr val="bg1"/>
                </a:solidFill>
              </a:rPr>
              <a:t>Scrum </a:t>
            </a:r>
            <a:r>
              <a:rPr lang="uk-UA" sz="3200" dirty="0">
                <a:solidFill>
                  <a:schemeClr val="bg1"/>
                </a:solidFill>
              </a:rPr>
              <a:t>мітинги</a:t>
            </a:r>
          </a:p>
          <a:p>
            <a:pPr marL="457200" indent="-457200" algn="just">
              <a:buFont typeface="Arial" panose="020B0604020202020204" pitchFamily="34" charset="0"/>
              <a:buChar char="•"/>
            </a:pPr>
            <a:r>
              <a:rPr lang="en-US" sz="3200" b="1" i="1" dirty="0" smtClean="0">
                <a:solidFill>
                  <a:schemeClr val="bg1"/>
                </a:solidFill>
              </a:rPr>
              <a:t>Scrum Team, </a:t>
            </a:r>
            <a:r>
              <a:rPr lang="uk-UA" sz="3200" dirty="0">
                <a:solidFill>
                  <a:schemeClr val="bg1"/>
                </a:solidFill>
              </a:rPr>
              <a:t>що складається як </a:t>
            </a:r>
            <a:r>
              <a:rPr lang="uk-UA" sz="3200" dirty="0" smtClean="0">
                <a:solidFill>
                  <a:schemeClr val="bg1"/>
                </a:solidFill>
              </a:rPr>
              <a:t>з розробників</a:t>
            </a:r>
            <a:r>
              <a:rPr lang="uk-UA" sz="3200" dirty="0">
                <a:solidFill>
                  <a:schemeClr val="bg1"/>
                </a:solidFill>
              </a:rPr>
              <a:t>, так і з </a:t>
            </a:r>
            <a:r>
              <a:rPr lang="uk-UA" sz="3200" dirty="0" err="1">
                <a:solidFill>
                  <a:schemeClr val="bg1"/>
                </a:solidFill>
              </a:rPr>
              <a:t>тестувальників</a:t>
            </a:r>
            <a:r>
              <a:rPr lang="uk-UA" sz="3200" dirty="0" smtClean="0">
                <a:solidFill>
                  <a:schemeClr val="bg1"/>
                </a:solidFill>
              </a:rPr>
              <a:t>, (можливо архітекторів</a:t>
            </a:r>
            <a:r>
              <a:rPr lang="uk-UA" sz="3200" dirty="0">
                <a:solidFill>
                  <a:schemeClr val="bg1"/>
                </a:solidFill>
              </a:rPr>
              <a:t>, аналітиків і т. д</a:t>
            </a:r>
            <a:r>
              <a:rPr lang="uk-UA" sz="3200" dirty="0" smtClean="0">
                <a:solidFill>
                  <a:schemeClr val="bg1"/>
                </a:solidFill>
              </a:rPr>
              <a:t>.) </a:t>
            </a:r>
            <a:r>
              <a:rPr lang="uk-UA" sz="3200" dirty="0">
                <a:solidFill>
                  <a:schemeClr val="bg1"/>
                </a:solidFill>
              </a:rPr>
              <a:t>(7 ± </a:t>
            </a:r>
            <a:r>
              <a:rPr lang="uk-UA" sz="3200" dirty="0" smtClean="0">
                <a:solidFill>
                  <a:schemeClr val="bg1"/>
                </a:solidFill>
              </a:rPr>
              <a:t>2 людини</a:t>
            </a:r>
            <a:r>
              <a:rPr lang="uk-UA" sz="3200" dirty="0">
                <a:solidFill>
                  <a:schemeClr val="bg1"/>
                </a:solidFill>
              </a:rPr>
              <a:t>).</a:t>
            </a:r>
          </a:p>
        </p:txBody>
      </p:sp>
    </p:spTree>
    <p:extLst>
      <p:ext uri="{BB962C8B-B14F-4D97-AF65-F5344CB8AC3E}">
        <p14:creationId xmlns:p14="http://schemas.microsoft.com/office/powerpoint/2010/main" val="2517294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134006"/>
            <a:ext cx="8229600" cy="914400"/>
          </a:xfrm>
        </p:spPr>
        <p:txBody>
          <a:bodyPr/>
          <a:lstStyle/>
          <a:p>
            <a:r>
              <a:rPr lang="en-US" dirty="0" smtClean="0">
                <a:solidFill>
                  <a:schemeClr val="bg1"/>
                </a:solidFill>
              </a:rPr>
              <a:t>SCRUM Framework: Roles</a:t>
            </a:r>
            <a:endParaRPr lang="uk-UA" dirty="0">
              <a:solidFill>
                <a:schemeClr val="bg1"/>
              </a:solidFill>
            </a:endParaRPr>
          </a:p>
        </p:txBody>
      </p:sp>
      <p:sp>
        <p:nvSpPr>
          <p:cNvPr id="2" name="Прямоугольник 1"/>
          <p:cNvSpPr/>
          <p:nvPr/>
        </p:nvSpPr>
        <p:spPr>
          <a:xfrm>
            <a:off x="190500" y="1447800"/>
            <a:ext cx="8534400" cy="3293209"/>
          </a:xfrm>
          <a:prstGeom prst="rect">
            <a:avLst/>
          </a:prstGeom>
        </p:spPr>
        <p:txBody>
          <a:bodyPr wrap="square">
            <a:spAutoFit/>
          </a:bodyPr>
          <a:lstStyle/>
          <a:p>
            <a:pPr algn="just"/>
            <a:r>
              <a:rPr lang="uk-UA" sz="4000" b="1" i="1" dirty="0">
                <a:solidFill>
                  <a:schemeClr val="bg1"/>
                </a:solidFill>
              </a:rPr>
              <a:t>Ролі - «Курчата</a:t>
            </a:r>
            <a:r>
              <a:rPr lang="uk-UA" sz="4000" b="1" i="1" dirty="0" smtClean="0">
                <a:solidFill>
                  <a:schemeClr val="bg1"/>
                </a:solidFill>
              </a:rPr>
              <a:t>»</a:t>
            </a:r>
          </a:p>
          <a:p>
            <a:pPr algn="just"/>
            <a:endParaRPr lang="uk-UA" sz="4000" b="1" i="1" dirty="0">
              <a:solidFill>
                <a:schemeClr val="bg1"/>
              </a:solidFill>
            </a:endParaRPr>
          </a:p>
          <a:p>
            <a:pPr marL="571500" indent="-571500" algn="just">
              <a:buFont typeface="Arial" panose="020B0604020202020204" pitchFamily="34" charset="0"/>
              <a:buChar char="•"/>
            </a:pPr>
            <a:r>
              <a:rPr lang="uk-UA" sz="3200" b="1" i="1" dirty="0">
                <a:solidFill>
                  <a:schemeClr val="bg1"/>
                </a:solidFill>
              </a:rPr>
              <a:t>Користувачі (</a:t>
            </a:r>
            <a:r>
              <a:rPr lang="en-US" sz="3200" b="1" i="1" dirty="0">
                <a:solidFill>
                  <a:schemeClr val="bg1"/>
                </a:solidFill>
              </a:rPr>
              <a:t>Users</a:t>
            </a:r>
            <a:r>
              <a:rPr lang="en-US" sz="3200" b="1" i="1" dirty="0" smtClean="0">
                <a:solidFill>
                  <a:schemeClr val="bg1"/>
                </a:solidFill>
              </a:rPr>
              <a:t>)</a:t>
            </a:r>
            <a:endParaRPr lang="uk-UA" sz="3200" b="1" i="1" dirty="0" smtClean="0">
              <a:solidFill>
                <a:schemeClr val="bg1"/>
              </a:solidFill>
            </a:endParaRPr>
          </a:p>
          <a:p>
            <a:pPr marL="571500" indent="-571500" algn="just">
              <a:buFont typeface="Arial" panose="020B0604020202020204" pitchFamily="34" charset="0"/>
              <a:buChar char="•"/>
            </a:pPr>
            <a:r>
              <a:rPr lang="uk-UA" sz="3200" b="1" i="1" dirty="0" smtClean="0">
                <a:solidFill>
                  <a:schemeClr val="bg1"/>
                </a:solidFill>
              </a:rPr>
              <a:t>Клієнти</a:t>
            </a:r>
            <a:r>
              <a:rPr lang="uk-UA" sz="3200" b="1" i="1" dirty="0">
                <a:solidFill>
                  <a:schemeClr val="bg1"/>
                </a:solidFill>
              </a:rPr>
              <a:t>, Продавці (</a:t>
            </a:r>
            <a:r>
              <a:rPr lang="en-US" sz="3200" b="1" i="1" dirty="0">
                <a:solidFill>
                  <a:schemeClr val="bg1"/>
                </a:solidFill>
              </a:rPr>
              <a:t>Stakeholders</a:t>
            </a:r>
            <a:r>
              <a:rPr lang="en-US" sz="3200" b="1" i="1" dirty="0" smtClean="0">
                <a:solidFill>
                  <a:schemeClr val="bg1"/>
                </a:solidFill>
              </a:rPr>
              <a:t>)</a:t>
            </a:r>
            <a:endParaRPr lang="uk-UA" sz="3200" b="1" i="1" dirty="0" smtClean="0">
              <a:solidFill>
                <a:schemeClr val="bg1"/>
              </a:solidFill>
            </a:endParaRPr>
          </a:p>
          <a:p>
            <a:pPr marL="571500" indent="-571500" algn="just">
              <a:buFont typeface="Arial" panose="020B0604020202020204" pitchFamily="34" charset="0"/>
              <a:buChar char="•"/>
            </a:pPr>
            <a:r>
              <a:rPr lang="uk-UA" sz="3200" b="1" i="1" dirty="0" smtClean="0">
                <a:solidFill>
                  <a:schemeClr val="bg1"/>
                </a:solidFill>
              </a:rPr>
              <a:t>Експерти-консультанти </a:t>
            </a:r>
            <a:r>
              <a:rPr lang="uk-UA" sz="3200" b="1" i="1" dirty="0">
                <a:solidFill>
                  <a:schemeClr val="bg1"/>
                </a:solidFill>
              </a:rPr>
              <a:t>(</a:t>
            </a:r>
            <a:r>
              <a:rPr lang="en-US" sz="3200" b="1" i="1" dirty="0">
                <a:solidFill>
                  <a:schemeClr val="bg1"/>
                </a:solidFill>
              </a:rPr>
              <a:t>Consulting</a:t>
            </a:r>
            <a:r>
              <a:rPr lang="uk-UA" sz="3200" b="1" i="1" dirty="0">
                <a:solidFill>
                  <a:schemeClr val="bg1"/>
                </a:solidFill>
              </a:rPr>
              <a:t> </a:t>
            </a:r>
            <a:r>
              <a:rPr lang="en-US" sz="3200" b="1" i="1" dirty="0">
                <a:solidFill>
                  <a:schemeClr val="bg1"/>
                </a:solidFill>
              </a:rPr>
              <a:t>Experts)</a:t>
            </a:r>
          </a:p>
        </p:txBody>
      </p:sp>
    </p:spTree>
    <p:extLst>
      <p:ext uri="{BB962C8B-B14F-4D97-AF65-F5344CB8AC3E}">
        <p14:creationId xmlns:p14="http://schemas.microsoft.com/office/powerpoint/2010/main" val="1248928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24000" y="2286000"/>
            <a:ext cx="6413935" cy="1107996"/>
          </a:xfrm>
          <a:prstGeom prst="rect">
            <a:avLst/>
          </a:prstGeom>
        </p:spPr>
        <p:txBody>
          <a:bodyPr wrap="none">
            <a:spAutoFit/>
          </a:bodyPr>
          <a:lstStyle/>
          <a:p>
            <a:pPr marL="285750" indent="-285750" algn="ctr">
              <a:buFont typeface="Arial" panose="020B0604020202020204" pitchFamily="34" charset="0"/>
              <a:buChar char="•"/>
            </a:pPr>
            <a:r>
              <a:rPr lang="uk-UA" sz="6600" i="1" dirty="0">
                <a:solidFill>
                  <a:schemeClr val="bg1"/>
                </a:solidFill>
                <a:latin typeface="Segoe UI" panose="020B0502040204020203" pitchFamily="34" charset="0"/>
                <a:ea typeface="Segoe UI" panose="020B0502040204020203" pitchFamily="34" charset="0"/>
                <a:cs typeface="Segoe UI" panose="020B0502040204020203" pitchFamily="34" charset="0"/>
              </a:rPr>
              <a:t>Що таке </a:t>
            </a:r>
            <a:r>
              <a:rPr lang="en-US" sz="66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Agile?</a:t>
            </a:r>
            <a:endParaRPr lang="en-US" sz="66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30</a:t>
            </a:fld>
            <a:endParaRPr lang="uk-UA"/>
          </a:p>
        </p:txBody>
      </p:sp>
      <p:sp>
        <p:nvSpPr>
          <p:cNvPr id="4" name="Title 3"/>
          <p:cNvSpPr>
            <a:spLocks noGrp="1"/>
          </p:cNvSpPr>
          <p:nvPr>
            <p:ph type="title"/>
          </p:nvPr>
        </p:nvSpPr>
        <p:spPr/>
        <p:txBody>
          <a:bodyPr/>
          <a:lstStyle/>
          <a:p>
            <a:r>
              <a:rPr lang="en-US" dirty="0" smtClean="0">
                <a:solidFill>
                  <a:schemeClr val="bg1"/>
                </a:solidFill>
              </a:rPr>
              <a:t>SCRUM Framework</a:t>
            </a:r>
            <a:r>
              <a:rPr lang="en-US" dirty="0" smtClean="0"/>
              <a:t>: Time boxes</a:t>
            </a:r>
            <a:endParaRPr lang="uk-UA" dirty="0"/>
          </a:p>
        </p:txBody>
      </p:sp>
      <p:grpSp>
        <p:nvGrpSpPr>
          <p:cNvPr id="5" name="Group 4"/>
          <p:cNvGrpSpPr/>
          <p:nvPr/>
        </p:nvGrpSpPr>
        <p:grpSpPr>
          <a:xfrm>
            <a:off x="5486400" y="4038600"/>
            <a:ext cx="3581400" cy="2209800"/>
            <a:chOff x="533400" y="4495800"/>
            <a:chExt cx="3581400" cy="2209800"/>
          </a:xfrm>
          <a:scene3d>
            <a:camera prst="orthographicFront">
              <a:rot lat="0" lon="0" rev="0"/>
            </a:camera>
            <a:lightRig rig="balanced" dir="t">
              <a:rot lat="0" lon="0" rev="8700000"/>
            </a:lightRig>
          </a:scene3d>
        </p:grpSpPr>
        <p:sp>
          <p:nvSpPr>
            <p:cNvPr id="6" name="Rounded Rectangle 5"/>
            <p:cNvSpPr/>
            <p:nvPr/>
          </p:nvSpPr>
          <p:spPr>
            <a:xfrm>
              <a:off x="533400" y="4495800"/>
              <a:ext cx="3581400" cy="1676400"/>
            </a:xfrm>
            <a:prstGeom prst="roundRect">
              <a:avLst/>
            </a:prstGeom>
            <a:solidFill>
              <a:schemeClr val="bg1">
                <a:lumMod val="6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533400" y="50292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8" name="TextBox 7"/>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grpSp>
        <p:nvGrpSpPr>
          <p:cNvPr id="9" name="Group 8"/>
          <p:cNvGrpSpPr/>
          <p:nvPr/>
        </p:nvGrpSpPr>
        <p:grpSpPr>
          <a:xfrm>
            <a:off x="76200" y="1371600"/>
            <a:ext cx="3581400" cy="2209800"/>
            <a:chOff x="76200" y="1371600"/>
            <a:chExt cx="3581400" cy="2209800"/>
          </a:xfrm>
          <a:scene3d>
            <a:camera prst="orthographicFront">
              <a:rot lat="0" lon="0" rev="0"/>
            </a:camera>
            <a:lightRig rig="balanced" dir="t">
              <a:rot lat="0" lon="0" rev="8700000"/>
            </a:lightRig>
          </a:scene3d>
        </p:grpSpPr>
        <p:sp>
          <p:nvSpPr>
            <p:cNvPr id="10" name="Rounded Rectangle 9"/>
            <p:cNvSpPr/>
            <p:nvPr/>
          </p:nvSpPr>
          <p:spPr>
            <a:xfrm>
              <a:off x="76200" y="1371600"/>
              <a:ext cx="3581400" cy="1676400"/>
            </a:xfrm>
            <a:prstGeom prst="roundRect">
              <a:avLst/>
            </a:prstGeom>
            <a:solidFill>
              <a:srgbClr val="ADADAD"/>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76200" y="19050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sp>
          <p:nvSpPr>
            <p:cNvPr id="12" name="TextBox 11"/>
            <p:cNvSpPr txBox="1"/>
            <p:nvPr/>
          </p:nvSpPr>
          <p:spPr>
            <a:xfrm>
              <a:off x="304800" y="14594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2362200" y="2438400"/>
            <a:ext cx="3886200" cy="2743200"/>
            <a:chOff x="3048000" y="2667000"/>
            <a:chExt cx="3886200" cy="2743200"/>
          </a:xfrm>
          <a:scene3d>
            <a:camera prst="orthographicFront">
              <a:rot lat="0" lon="0" rev="0"/>
            </a:camera>
            <a:lightRig rig="balanced" dir="t">
              <a:rot lat="0" lon="0" rev="8700000"/>
            </a:lightRig>
          </a:scene3d>
        </p:grpSpPr>
        <p:sp>
          <p:nvSpPr>
            <p:cNvPr id="14" name="Rounded Rectangle 13"/>
            <p:cNvSpPr/>
            <p:nvPr/>
          </p:nvSpPr>
          <p:spPr>
            <a:xfrm>
              <a:off x="3048000" y="2667000"/>
              <a:ext cx="38862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3048000" y="3200400"/>
              <a:ext cx="3886200" cy="22098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 </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16" name="TextBox 15"/>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21122622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31</a:t>
            </a:fld>
            <a:endParaRPr lang="uk-UA"/>
          </a:p>
        </p:txBody>
      </p:sp>
      <p:sp>
        <p:nvSpPr>
          <p:cNvPr id="4" name="Title 3"/>
          <p:cNvSpPr>
            <a:spLocks noGrp="1"/>
          </p:cNvSpPr>
          <p:nvPr>
            <p:ph type="title"/>
          </p:nvPr>
        </p:nvSpPr>
        <p:spPr>
          <a:xfrm>
            <a:off x="228600" y="95795"/>
            <a:ext cx="8229600" cy="914400"/>
          </a:xfrm>
        </p:spPr>
        <p:txBody>
          <a:bodyPr/>
          <a:lstStyle/>
          <a:p>
            <a:r>
              <a:rPr lang="en-US" dirty="0" smtClean="0">
                <a:solidFill>
                  <a:schemeClr val="bg1"/>
                </a:solidFill>
              </a:rPr>
              <a:t>Sprint</a:t>
            </a:r>
            <a:endParaRPr lang="uk-UA" dirty="0">
              <a:solidFill>
                <a:schemeClr val="bg1"/>
              </a:solidFill>
            </a:endParaRPr>
          </a:p>
        </p:txBody>
      </p:sp>
      <p:sp>
        <p:nvSpPr>
          <p:cNvPr id="5" name="Line 15"/>
          <p:cNvSpPr>
            <a:spLocks noChangeShapeType="1"/>
          </p:cNvSpPr>
          <p:nvPr/>
        </p:nvSpPr>
        <p:spPr bwMode="auto">
          <a:xfrm flipH="1">
            <a:off x="1524000" y="2289810"/>
            <a:ext cx="990600" cy="1386840"/>
          </a:xfrm>
          <a:prstGeom prst="line">
            <a:avLst/>
          </a:prstGeom>
          <a:noFill/>
          <a:ln w="25400">
            <a:solidFill>
              <a:schemeClr val="bg1"/>
            </a:solidFill>
            <a:round/>
            <a:headEnd/>
            <a:tailEnd type="triangle" w="med" len="med"/>
          </a:ln>
        </p:spPr>
        <p:txBody>
          <a:bodyPr/>
          <a:lstStyle/>
          <a:p>
            <a:endParaRPr lang="en-US">
              <a:solidFill>
                <a:schemeClr val="bg1"/>
              </a:solidFill>
            </a:endParaRPr>
          </a:p>
        </p:txBody>
      </p:sp>
      <p:grpSp>
        <p:nvGrpSpPr>
          <p:cNvPr id="6" name="Group 5"/>
          <p:cNvGrpSpPr/>
          <p:nvPr/>
        </p:nvGrpSpPr>
        <p:grpSpPr>
          <a:xfrm>
            <a:off x="1447800" y="3657055"/>
            <a:ext cx="5791200" cy="914400"/>
            <a:chOff x="1447800" y="4019005"/>
            <a:chExt cx="5791200" cy="914400"/>
          </a:xfrm>
        </p:grpSpPr>
        <p:sp>
          <p:nvSpPr>
            <p:cNvPr id="7" name="Line 5"/>
            <p:cNvSpPr>
              <a:spLocks noChangeShapeType="1"/>
            </p:cNvSpPr>
            <p:nvPr/>
          </p:nvSpPr>
          <p:spPr bwMode="auto">
            <a:xfrm>
              <a:off x="1447800" y="4476205"/>
              <a:ext cx="5791200" cy="0"/>
            </a:xfrm>
            <a:prstGeom prst="line">
              <a:avLst/>
            </a:prstGeom>
            <a:noFill/>
            <a:ln w="50800">
              <a:solidFill>
                <a:schemeClr val="bg1"/>
              </a:solidFill>
              <a:round/>
              <a:headEnd/>
              <a:tailEnd/>
            </a:ln>
          </p:spPr>
          <p:txBody>
            <a:bodyPr/>
            <a:lstStyle/>
            <a:p>
              <a:endParaRPr lang="en-US">
                <a:solidFill>
                  <a:schemeClr val="bg1"/>
                </a:solidFill>
              </a:endParaRPr>
            </a:p>
          </p:txBody>
        </p:sp>
        <p:sp>
          <p:nvSpPr>
            <p:cNvPr id="8" name="Line 6"/>
            <p:cNvSpPr>
              <a:spLocks noChangeShapeType="1"/>
            </p:cNvSpPr>
            <p:nvPr/>
          </p:nvSpPr>
          <p:spPr bwMode="auto">
            <a:xfrm>
              <a:off x="1447800" y="4019005"/>
              <a:ext cx="0" cy="914400"/>
            </a:xfrm>
            <a:prstGeom prst="line">
              <a:avLst/>
            </a:prstGeom>
            <a:noFill/>
            <a:ln w="50800">
              <a:solidFill>
                <a:schemeClr val="bg1"/>
              </a:solidFill>
              <a:round/>
              <a:headEnd/>
              <a:tailEnd/>
            </a:ln>
          </p:spPr>
          <p:txBody>
            <a:bodyPr/>
            <a:lstStyle/>
            <a:p>
              <a:endParaRPr lang="en-US">
                <a:solidFill>
                  <a:schemeClr val="bg1"/>
                </a:solidFill>
              </a:endParaRPr>
            </a:p>
          </p:txBody>
        </p:sp>
        <p:sp>
          <p:nvSpPr>
            <p:cNvPr id="9" name="Line 6"/>
            <p:cNvSpPr>
              <a:spLocks noChangeShapeType="1"/>
            </p:cNvSpPr>
            <p:nvPr/>
          </p:nvSpPr>
          <p:spPr bwMode="auto">
            <a:xfrm>
              <a:off x="1905000" y="4201885"/>
              <a:ext cx="0" cy="548640"/>
            </a:xfrm>
            <a:prstGeom prst="line">
              <a:avLst/>
            </a:prstGeom>
            <a:noFill/>
            <a:ln w="50800">
              <a:solidFill>
                <a:schemeClr val="bg1"/>
              </a:solidFill>
              <a:round/>
              <a:headEnd/>
              <a:tailEnd/>
            </a:ln>
          </p:spPr>
          <p:txBody>
            <a:bodyPr/>
            <a:lstStyle/>
            <a:p>
              <a:endParaRPr lang="en-US">
                <a:solidFill>
                  <a:schemeClr val="bg1"/>
                </a:solidFill>
              </a:endParaRPr>
            </a:p>
          </p:txBody>
        </p:sp>
        <p:sp>
          <p:nvSpPr>
            <p:cNvPr id="10" name="Line 6"/>
            <p:cNvSpPr>
              <a:spLocks noChangeShapeType="1"/>
            </p:cNvSpPr>
            <p:nvPr/>
          </p:nvSpPr>
          <p:spPr bwMode="auto">
            <a:xfrm flipV="1">
              <a:off x="7239000" y="4019005"/>
              <a:ext cx="0" cy="914400"/>
            </a:xfrm>
            <a:prstGeom prst="line">
              <a:avLst/>
            </a:prstGeom>
            <a:noFill/>
            <a:ln w="50800">
              <a:solidFill>
                <a:schemeClr val="bg1"/>
              </a:solidFill>
              <a:round/>
              <a:headEnd/>
              <a:tailEnd/>
            </a:ln>
          </p:spPr>
          <p:txBody>
            <a:bodyPr/>
            <a:lstStyle/>
            <a:p>
              <a:endParaRPr lang="en-US">
                <a:solidFill>
                  <a:schemeClr val="bg1"/>
                </a:solidFill>
              </a:endParaRPr>
            </a:p>
          </p:txBody>
        </p:sp>
        <p:sp>
          <p:nvSpPr>
            <p:cNvPr id="11" name="Line 6"/>
            <p:cNvSpPr>
              <a:spLocks noChangeShapeType="1"/>
            </p:cNvSpPr>
            <p:nvPr/>
          </p:nvSpPr>
          <p:spPr bwMode="auto">
            <a:xfrm flipV="1">
              <a:off x="6781800" y="4201885"/>
              <a:ext cx="0" cy="548640"/>
            </a:xfrm>
            <a:prstGeom prst="line">
              <a:avLst/>
            </a:prstGeom>
            <a:noFill/>
            <a:ln w="50800">
              <a:solidFill>
                <a:schemeClr val="bg1"/>
              </a:solidFill>
              <a:round/>
              <a:headEnd/>
              <a:tailEnd/>
            </a:ln>
          </p:spPr>
          <p:txBody>
            <a:bodyPr/>
            <a:lstStyle/>
            <a:p>
              <a:endParaRPr lang="en-US">
                <a:solidFill>
                  <a:schemeClr val="bg1"/>
                </a:solidFill>
              </a:endParaRPr>
            </a:p>
          </p:txBody>
        </p:sp>
      </p:grpSp>
      <p:sp>
        <p:nvSpPr>
          <p:cNvPr id="15" name="TextBox 14"/>
          <p:cNvSpPr txBox="1"/>
          <p:nvPr/>
        </p:nvSpPr>
        <p:spPr>
          <a:xfrm>
            <a:off x="2781300" y="3676650"/>
            <a:ext cx="3124200" cy="461665"/>
          </a:xfrm>
          <a:prstGeom prst="rect">
            <a:avLst/>
          </a:prstGeom>
          <a:noFill/>
          <a:ln>
            <a:solidFill>
              <a:schemeClr val="bg1"/>
            </a:solidFill>
          </a:ln>
        </p:spPr>
        <p:txBody>
          <a:bodyPr wrap="square" rtlCol="0">
            <a:spAutoFit/>
          </a:bodyPr>
          <a:lstStyle/>
          <a:p>
            <a:pPr algn="ctr"/>
            <a:r>
              <a:rPr lang="en-US" sz="24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 Work</a:t>
            </a:r>
            <a:endPar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Line 15"/>
          <p:cNvSpPr>
            <a:spLocks noChangeShapeType="1"/>
          </p:cNvSpPr>
          <p:nvPr/>
        </p:nvSpPr>
        <p:spPr bwMode="auto">
          <a:xfrm>
            <a:off x="6172200" y="2289810"/>
            <a:ext cx="990600" cy="1463040"/>
          </a:xfrm>
          <a:prstGeom prst="line">
            <a:avLst/>
          </a:prstGeom>
          <a:noFill/>
          <a:ln w="25400">
            <a:solidFill>
              <a:schemeClr val="bg1"/>
            </a:solidFill>
            <a:round/>
            <a:headEnd/>
            <a:tailEnd type="triangle" w="med" len="med"/>
          </a:ln>
        </p:spPr>
        <p:txBody>
          <a:bodyPr/>
          <a:lstStyle/>
          <a:p>
            <a:endParaRPr lang="en-US">
              <a:solidFill>
                <a:schemeClr val="bg1"/>
              </a:solidFill>
            </a:endParaRPr>
          </a:p>
        </p:txBody>
      </p:sp>
      <p:sp>
        <p:nvSpPr>
          <p:cNvPr id="2" name="Rounded Rectangle 1"/>
          <p:cNvSpPr/>
          <p:nvPr/>
        </p:nvSpPr>
        <p:spPr>
          <a:xfrm>
            <a:off x="1068324" y="1447800"/>
            <a:ext cx="2892552" cy="922020"/>
          </a:xfrm>
          <a:prstGeom prst="roundRect">
            <a:avLst/>
          </a:prstGeom>
          <a:solidFill>
            <a:schemeClr val="accent1">
              <a:lumMod val="60000"/>
              <a:lumOff val="40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Sprint planning</a:t>
            </a:r>
          </a:p>
          <a:p>
            <a:pPr algn="ctr"/>
            <a:endParaRPr lang="en-US" dirty="0">
              <a:solidFill>
                <a:schemeClr val="bg1"/>
              </a:solidFill>
            </a:endParaRPr>
          </a:p>
        </p:txBody>
      </p:sp>
      <p:sp>
        <p:nvSpPr>
          <p:cNvPr id="17" name="Rounded Rectangle 16"/>
          <p:cNvSpPr/>
          <p:nvPr/>
        </p:nvSpPr>
        <p:spPr>
          <a:xfrm>
            <a:off x="4803648" y="1447800"/>
            <a:ext cx="2892552" cy="922020"/>
          </a:xfrm>
          <a:prstGeom prst="roundRect">
            <a:avLst/>
          </a:prstGeom>
          <a:solidFill>
            <a:schemeClr val="accent1">
              <a:lumMod val="60000"/>
              <a:lumOff val="40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Sprint Review and </a:t>
            </a:r>
            <a:r>
              <a:rPr lang="en-US" dirty="0" smtClean="0">
                <a:solidFill>
                  <a:schemeClr val="bg1"/>
                </a:solidFill>
              </a:rPr>
              <a:t>Retrospective</a:t>
            </a:r>
            <a:endParaRPr lang="en-US" dirty="0">
              <a:solidFill>
                <a:schemeClr val="bg1"/>
              </a:solidFill>
            </a:endParaRPr>
          </a:p>
        </p:txBody>
      </p:sp>
      <p:sp>
        <p:nvSpPr>
          <p:cNvPr id="18" name="Rounded Rectangle 17"/>
          <p:cNvSpPr/>
          <p:nvPr/>
        </p:nvSpPr>
        <p:spPr>
          <a:xfrm>
            <a:off x="2324100" y="4949190"/>
            <a:ext cx="4038600" cy="502920"/>
          </a:xfrm>
          <a:prstGeom prst="roundRect">
            <a:avLst/>
          </a:prstGeom>
          <a:solidFill>
            <a:schemeClr val="accent1">
              <a:lumMod val="60000"/>
              <a:lumOff val="40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2-4 weeks sprint</a:t>
            </a:r>
          </a:p>
        </p:txBody>
      </p:sp>
    </p:spTree>
    <p:extLst>
      <p:ext uri="{BB962C8B-B14F-4D97-AF65-F5344CB8AC3E}">
        <p14:creationId xmlns:p14="http://schemas.microsoft.com/office/powerpoint/2010/main" val="4740598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32</a:t>
            </a:fld>
            <a:endParaRPr lang="uk-UA"/>
          </a:p>
        </p:txBody>
      </p:sp>
      <p:sp>
        <p:nvSpPr>
          <p:cNvPr id="4" name="Title 3"/>
          <p:cNvSpPr>
            <a:spLocks noGrp="1"/>
          </p:cNvSpPr>
          <p:nvPr>
            <p:ph type="title"/>
          </p:nvPr>
        </p:nvSpPr>
        <p:spPr/>
        <p:txBody>
          <a:bodyPr/>
          <a:lstStyle/>
          <a:p>
            <a:r>
              <a:rPr lang="en-US" dirty="0" smtClean="0">
                <a:solidFill>
                  <a:schemeClr val="bg1"/>
                </a:solidFill>
              </a:rPr>
              <a:t>Sprint Planning</a:t>
            </a:r>
            <a:endParaRPr lang="uk-UA" dirty="0">
              <a:solidFill>
                <a:schemeClr val="bg1"/>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743200"/>
            <a:ext cx="9136117" cy="31976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a:xfrm>
            <a:off x="304800" y="835231"/>
            <a:ext cx="6705600" cy="1492716"/>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Один раз в </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Sprint</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на його початку</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8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годин для одного місяця  </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Sprint</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Розглядаються два запитання</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What? and How?</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23226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33</a:t>
            </a:fld>
            <a:endParaRPr lang="uk-UA"/>
          </a:p>
        </p:txBody>
      </p:sp>
      <p:sp>
        <p:nvSpPr>
          <p:cNvPr id="4" name="Title 3"/>
          <p:cNvSpPr>
            <a:spLocks noGrp="1"/>
          </p:cNvSpPr>
          <p:nvPr>
            <p:ph type="title"/>
          </p:nvPr>
        </p:nvSpPr>
        <p:spPr/>
        <p:txBody>
          <a:bodyPr/>
          <a:lstStyle/>
          <a:p>
            <a:r>
              <a:rPr lang="en-US" dirty="0" smtClean="0">
                <a:solidFill>
                  <a:schemeClr val="bg1"/>
                </a:solidFill>
              </a:rPr>
              <a:t>Sprint Planning</a:t>
            </a:r>
            <a:endParaRPr lang="uk-UA" dirty="0">
              <a:solidFill>
                <a:schemeClr val="bg1"/>
              </a:solidFill>
            </a:endParaRPr>
          </a:p>
        </p:txBody>
      </p:sp>
      <p:grpSp>
        <p:nvGrpSpPr>
          <p:cNvPr id="5" name="Group 32"/>
          <p:cNvGrpSpPr/>
          <p:nvPr/>
        </p:nvGrpSpPr>
        <p:grpSpPr>
          <a:xfrm>
            <a:off x="520262" y="1143000"/>
            <a:ext cx="8395138" cy="5029200"/>
            <a:chOff x="520262" y="1600200"/>
            <a:chExt cx="8395138" cy="5029200"/>
          </a:xfrm>
          <a:scene3d>
            <a:camera prst="orthographicFront">
              <a:rot lat="0" lon="0" rev="0"/>
            </a:camera>
            <a:lightRig rig="balanced" dir="t">
              <a:rot lat="0" lon="0" rev="8700000"/>
            </a:lightRig>
          </a:scene3d>
        </p:grpSpPr>
        <p:sp>
          <p:nvSpPr>
            <p:cNvPr id="6" name="Rounded Rectangle 5"/>
            <p:cNvSpPr/>
            <p:nvPr/>
          </p:nvSpPr>
          <p:spPr>
            <a:xfrm>
              <a:off x="2743200" y="1600200"/>
              <a:ext cx="4114800" cy="50292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smtClean="0">
                  <a:latin typeface="Verdana" pitchFamily="34" charset="0"/>
                </a:rPr>
                <a:t>Sprint Planning Meeting</a:t>
              </a:r>
              <a:endParaRPr lang="en-US" sz="1600" dirty="0" smtClean="0">
                <a:latin typeface="Verdana" pitchFamily="34" charset="0"/>
              </a:endParaRPr>
            </a:p>
            <a:p>
              <a:pPr algn="ctr"/>
              <a:endParaRPr lang="en-US" sz="1400" dirty="0">
                <a:latin typeface="Verdana" pitchFamily="34" charset="0"/>
              </a:endParaRPr>
            </a:p>
          </p:txBody>
        </p:sp>
        <p:sp>
          <p:nvSpPr>
            <p:cNvPr id="8" name="Rounded Rectangle 7"/>
            <p:cNvSpPr/>
            <p:nvPr/>
          </p:nvSpPr>
          <p:spPr>
            <a:xfrm>
              <a:off x="2971800" y="3760470"/>
              <a:ext cx="3733800" cy="2766060"/>
            </a:xfrm>
            <a:prstGeom prst="roundRect">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Bef>
                  <a:spcPts val="600"/>
                </a:spcBef>
                <a:spcAft>
                  <a:spcPts val="600"/>
                </a:spcAft>
              </a:pPr>
              <a:endParaRPr lang="en-US" sz="1400" b="1" dirty="0" smtClean="0">
                <a:latin typeface="Verdana" pitchFamily="34" charset="0"/>
              </a:endParaRPr>
            </a:p>
            <a:p>
              <a:pPr>
                <a:spcBef>
                  <a:spcPts val="600"/>
                </a:spcBef>
                <a:spcAft>
                  <a:spcPts val="600"/>
                </a:spcAft>
              </a:pPr>
              <a:r>
                <a:rPr lang="en-US" sz="1400" b="1" dirty="0" smtClean="0">
                  <a:latin typeface="Verdana" pitchFamily="34" charset="0"/>
                </a:rPr>
                <a:t>Sprint Planning</a:t>
              </a:r>
            </a:p>
            <a:p>
              <a:pPr lvl="0">
                <a:spcBef>
                  <a:spcPts val="600"/>
                </a:spcBef>
                <a:spcAft>
                  <a:spcPts val="600"/>
                </a:spcAft>
                <a:buFont typeface="Wingdings" pitchFamily="2" charset="2"/>
                <a:buChar char="ü"/>
              </a:pPr>
              <a:r>
                <a:rPr lang="uk-UA" sz="1400" dirty="0" smtClean="0">
                  <a:latin typeface="Verdana" pitchFamily="34" charset="0"/>
                </a:rPr>
                <a:t> вирішують як досягнути цілі спринту </a:t>
              </a:r>
              <a:r>
                <a:rPr lang="en-US" sz="1400" dirty="0" smtClean="0">
                  <a:latin typeface="Verdana" pitchFamily="34" charset="0"/>
                </a:rPr>
                <a:t>(design)</a:t>
              </a:r>
            </a:p>
            <a:p>
              <a:pPr lvl="0">
                <a:spcBef>
                  <a:spcPts val="600"/>
                </a:spcBef>
                <a:spcAft>
                  <a:spcPts val="600"/>
                </a:spcAft>
                <a:buFont typeface="Wingdings" pitchFamily="2" charset="2"/>
                <a:buChar char="ü"/>
              </a:pPr>
              <a:r>
                <a:rPr lang="en-US" sz="1400" dirty="0" smtClean="0">
                  <a:latin typeface="Verdana" pitchFamily="34" charset="0"/>
                </a:rPr>
                <a:t>  </a:t>
              </a:r>
              <a:r>
                <a:rPr lang="uk-UA" sz="1400" dirty="0" smtClean="0">
                  <a:latin typeface="Verdana" pitchFamily="34" charset="0"/>
                </a:rPr>
                <a:t>Створити </a:t>
              </a:r>
              <a:r>
                <a:rPr lang="en-US" sz="1400" dirty="0" smtClean="0">
                  <a:latin typeface="Verdana" pitchFamily="34" charset="0"/>
                </a:rPr>
                <a:t>sprint backlog (tasks) </a:t>
              </a:r>
              <a:r>
                <a:rPr lang="uk-UA" sz="1400" dirty="0" smtClean="0">
                  <a:latin typeface="Verdana" pitchFamily="34" charset="0"/>
                </a:rPr>
                <a:t>з </a:t>
              </a:r>
              <a:r>
                <a:rPr lang="en-US" sz="1400" dirty="0" smtClean="0">
                  <a:latin typeface="Verdana" pitchFamily="34" charset="0"/>
                </a:rPr>
                <a:t>product backlog (user stories / features)</a:t>
              </a:r>
            </a:p>
            <a:p>
              <a:pPr>
                <a:spcBef>
                  <a:spcPts val="600"/>
                </a:spcBef>
                <a:spcAft>
                  <a:spcPts val="600"/>
                </a:spcAft>
                <a:buFont typeface="Wingdings" pitchFamily="2" charset="2"/>
                <a:buChar char="ü"/>
              </a:pPr>
              <a:r>
                <a:rPr lang="en-US" sz="1400" dirty="0" smtClean="0">
                  <a:latin typeface="Verdana" pitchFamily="34" charset="0"/>
                </a:rPr>
                <a:t>  </a:t>
              </a:r>
              <a:r>
                <a:rPr lang="uk-UA" sz="1400" dirty="0" smtClean="0">
                  <a:latin typeface="Verdana" pitchFamily="34" charset="0"/>
                </a:rPr>
                <a:t>Оцінити </a:t>
              </a:r>
              <a:r>
                <a:rPr lang="en-US" sz="1400" dirty="0" smtClean="0">
                  <a:latin typeface="Verdana" pitchFamily="34" charset="0"/>
                </a:rPr>
                <a:t>sprint backlog </a:t>
              </a:r>
              <a:r>
                <a:rPr lang="uk-UA" sz="1400" dirty="0">
                  <a:latin typeface="Verdana" pitchFamily="34" charset="0"/>
                </a:rPr>
                <a:t>в</a:t>
              </a:r>
              <a:r>
                <a:rPr lang="en-US" sz="1400" dirty="0" smtClean="0">
                  <a:latin typeface="Verdana" pitchFamily="34" charset="0"/>
                </a:rPr>
                <a:t> </a:t>
              </a:r>
              <a:r>
                <a:rPr lang="uk-UA" sz="1400" dirty="0" smtClean="0">
                  <a:latin typeface="Verdana" pitchFamily="34" charset="0"/>
                </a:rPr>
                <a:t>часі</a:t>
              </a:r>
              <a:endParaRPr lang="en-US" sz="1400" dirty="0">
                <a:latin typeface="Verdana" pitchFamily="34" charset="0"/>
              </a:endParaRPr>
            </a:p>
          </p:txBody>
        </p:sp>
        <p:sp>
          <p:nvSpPr>
            <p:cNvPr id="9" name="Rounded Rectangle 8"/>
            <p:cNvSpPr/>
            <p:nvPr/>
          </p:nvSpPr>
          <p:spPr>
            <a:xfrm>
              <a:off x="520262" y="2472559"/>
              <a:ext cx="1676400" cy="6096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uk-UA" sz="1400" dirty="0" smtClean="0">
                  <a:latin typeface="Verdana" pitchFamily="34" charset="0"/>
                </a:rPr>
                <a:t>Здібність команди</a:t>
              </a:r>
              <a:endParaRPr lang="en-US" sz="1400" dirty="0">
                <a:latin typeface="Verdana" pitchFamily="34" charset="0"/>
              </a:endParaRPr>
            </a:p>
          </p:txBody>
        </p:sp>
        <p:sp>
          <p:nvSpPr>
            <p:cNvPr id="10" name="Rounded Rectangle 9"/>
            <p:cNvSpPr/>
            <p:nvPr/>
          </p:nvSpPr>
          <p:spPr>
            <a:xfrm>
              <a:off x="533400" y="3733800"/>
              <a:ext cx="1676400" cy="6096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Product </a:t>
              </a:r>
            </a:p>
            <a:p>
              <a:pPr algn="ctr"/>
              <a:r>
                <a:rPr lang="en-US" sz="1400" dirty="0" smtClean="0">
                  <a:latin typeface="Verdana" pitchFamily="34" charset="0"/>
                </a:rPr>
                <a:t>Backlog</a:t>
              </a:r>
              <a:endParaRPr lang="en-US" sz="1400" dirty="0">
                <a:latin typeface="Verdana" pitchFamily="34" charset="0"/>
              </a:endParaRPr>
            </a:p>
          </p:txBody>
        </p:sp>
        <p:sp>
          <p:nvSpPr>
            <p:cNvPr id="11" name="Rounded Rectangle 10"/>
            <p:cNvSpPr/>
            <p:nvPr/>
          </p:nvSpPr>
          <p:spPr>
            <a:xfrm>
              <a:off x="533400" y="4953000"/>
              <a:ext cx="1676400" cy="6096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uk-UA" sz="1400" dirty="0" smtClean="0">
                  <a:latin typeface="Verdana" pitchFamily="34" charset="0"/>
                </a:rPr>
                <a:t>Технології</a:t>
              </a:r>
              <a:endParaRPr lang="en-US" sz="1400" dirty="0">
                <a:latin typeface="Verdana" pitchFamily="34" charset="0"/>
              </a:endParaRPr>
            </a:p>
          </p:txBody>
        </p:sp>
        <p:sp>
          <p:nvSpPr>
            <p:cNvPr id="12" name="Rounded Rectangle 11"/>
            <p:cNvSpPr/>
            <p:nvPr/>
          </p:nvSpPr>
          <p:spPr>
            <a:xfrm>
              <a:off x="7239000" y="2667000"/>
              <a:ext cx="1676400" cy="609600"/>
            </a:xfrm>
            <a:prstGeom prst="roundRect">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Sprint </a:t>
              </a:r>
            </a:p>
            <a:p>
              <a:pPr algn="ctr"/>
              <a:r>
                <a:rPr lang="uk-UA" sz="1400" dirty="0" smtClean="0">
                  <a:latin typeface="Verdana" pitchFamily="34" charset="0"/>
                </a:rPr>
                <a:t>Ціль</a:t>
              </a:r>
              <a:endParaRPr lang="en-US" sz="1400" dirty="0">
                <a:latin typeface="Verdana" pitchFamily="34" charset="0"/>
              </a:endParaRPr>
            </a:p>
          </p:txBody>
        </p:sp>
        <p:sp>
          <p:nvSpPr>
            <p:cNvPr id="13" name="Rounded Rectangle 12"/>
            <p:cNvSpPr/>
            <p:nvPr/>
          </p:nvSpPr>
          <p:spPr>
            <a:xfrm>
              <a:off x="7239000" y="4648200"/>
              <a:ext cx="1676400" cy="609600"/>
            </a:xfrm>
            <a:prstGeom prst="roundRect">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Sprint </a:t>
              </a:r>
            </a:p>
            <a:p>
              <a:pPr algn="ctr"/>
              <a:r>
                <a:rPr lang="en-US" sz="1400" dirty="0" smtClean="0">
                  <a:latin typeface="Verdana" pitchFamily="34" charset="0"/>
                </a:rPr>
                <a:t>Backlog</a:t>
              </a:r>
              <a:endParaRPr lang="en-US" sz="1400" dirty="0">
                <a:latin typeface="Verdana" pitchFamily="34" charset="0"/>
              </a:endParaRPr>
            </a:p>
          </p:txBody>
        </p:sp>
        <p:sp>
          <p:nvSpPr>
            <p:cNvPr id="14" name="Right Arrow 13"/>
            <p:cNvSpPr/>
            <p:nvPr/>
          </p:nvSpPr>
          <p:spPr>
            <a:xfrm>
              <a:off x="2209800" y="27432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209800" y="39624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2209800" y="51816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705600" y="28956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6705600" y="48768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71800" y="2133981"/>
              <a:ext cx="3733800" cy="1751838"/>
            </a:xfrm>
            <a:prstGeom prst="roundRect">
              <a:avLst>
                <a:gd name="adj" fmla="val 25165"/>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400" b="1" dirty="0" smtClean="0">
                <a:latin typeface="Verdana" pitchFamily="34" charset="0"/>
              </a:endParaRPr>
            </a:p>
            <a:p>
              <a:r>
                <a:rPr lang="en-US" sz="1400" b="1" dirty="0" smtClean="0">
                  <a:latin typeface="Verdana" pitchFamily="34" charset="0"/>
                </a:rPr>
                <a:t>Sprint Prioritization</a:t>
              </a:r>
            </a:p>
            <a:p>
              <a:endParaRPr lang="en-US" sz="1400" dirty="0" smtClean="0">
                <a:latin typeface="Verdana" pitchFamily="34" charset="0"/>
              </a:endParaRPr>
            </a:p>
            <a:p>
              <a:pPr lvl="0">
                <a:buFont typeface="Wingdings" pitchFamily="2" charset="2"/>
                <a:buChar char="ü"/>
              </a:pPr>
              <a:r>
                <a:rPr lang="en-US" sz="1400" dirty="0" smtClean="0">
                  <a:latin typeface="Verdana" pitchFamily="34" charset="0"/>
                </a:rPr>
                <a:t>  </a:t>
              </a:r>
              <a:r>
                <a:rPr lang="uk-UA" sz="1400" dirty="0" smtClean="0">
                  <a:latin typeface="Verdana" pitchFamily="34" charset="0"/>
                </a:rPr>
                <a:t>Аналізувати і оцінити </a:t>
              </a:r>
              <a:r>
                <a:rPr lang="en-US" sz="1400" dirty="0" smtClean="0">
                  <a:latin typeface="Verdana" pitchFamily="34" charset="0"/>
                </a:rPr>
                <a:t>Product Backlog</a:t>
              </a:r>
            </a:p>
            <a:p>
              <a:pPr lvl="0">
                <a:buFont typeface="Wingdings" pitchFamily="2" charset="2"/>
                <a:buChar char="ü"/>
              </a:pPr>
              <a:r>
                <a:rPr lang="en-US" sz="1400" dirty="0" smtClean="0">
                  <a:latin typeface="Verdana" pitchFamily="34" charset="0"/>
                </a:rPr>
                <a:t> </a:t>
              </a:r>
              <a:r>
                <a:rPr lang="uk-UA" sz="1400" dirty="0" smtClean="0">
                  <a:latin typeface="Verdana" pitchFamily="34" charset="0"/>
                </a:rPr>
                <a:t>Вибрати ціль спринту</a:t>
              </a:r>
              <a:endParaRPr lang="en-US" sz="1400" dirty="0" smtClean="0">
                <a:latin typeface="Verdana" pitchFamily="34" charset="0"/>
              </a:endParaRPr>
            </a:p>
            <a:p>
              <a:pPr algn="ctr"/>
              <a:endParaRPr lang="en-US" sz="1400" dirty="0">
                <a:latin typeface="Verdana" pitchFamily="34" charset="0"/>
              </a:endParaRPr>
            </a:p>
          </p:txBody>
        </p:sp>
      </p:grpSp>
    </p:spTree>
    <p:extLst>
      <p:ext uri="{BB962C8B-B14F-4D97-AF65-F5344CB8AC3E}">
        <p14:creationId xmlns:p14="http://schemas.microsoft.com/office/powerpoint/2010/main" val="19123226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34</a:t>
            </a:fld>
            <a:endParaRPr lang="uk-UA"/>
          </a:p>
        </p:txBody>
      </p:sp>
      <p:sp>
        <p:nvSpPr>
          <p:cNvPr id="4" name="Title 3"/>
          <p:cNvSpPr>
            <a:spLocks noGrp="1"/>
          </p:cNvSpPr>
          <p:nvPr>
            <p:ph type="title"/>
          </p:nvPr>
        </p:nvSpPr>
        <p:spPr/>
        <p:txBody>
          <a:bodyPr>
            <a:normAutofit/>
          </a:bodyPr>
          <a:lstStyle/>
          <a:p>
            <a:r>
              <a:rPr lang="en-US" dirty="0" smtClean="0">
                <a:solidFill>
                  <a:schemeClr val="bg1"/>
                </a:solidFill>
              </a:rPr>
              <a:t>Daily SCRUM</a:t>
            </a:r>
            <a:endParaRPr lang="uk-UA" dirty="0">
              <a:solidFill>
                <a:schemeClr val="bg1"/>
              </a:solidFill>
            </a:endParaRPr>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196" y="1219200"/>
            <a:ext cx="5373004" cy="40131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p:nvSpPr>
        <p:spPr>
          <a:xfrm>
            <a:off x="5638800" y="1707684"/>
            <a:ext cx="3335586" cy="3513269"/>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uk-UA"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Щодня</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15-</a:t>
            </a:r>
            <a:r>
              <a:rPr lang="uk-UA"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хвилинні</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uk-UA"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Стоячи</a:t>
            </a:r>
          </a:p>
          <a:p>
            <a:pPr marL="1041400" lvl="1" indent="-444500">
              <a:lnSpc>
                <a:spcPct val="110000"/>
              </a:lnSpc>
              <a:spcBef>
                <a:spcPts val="1500"/>
              </a:spcBef>
              <a:buFont typeface="Wingdings" panose="05000000000000000000" pitchFamily="2" charset="2"/>
              <a:buChar char="ü"/>
              <a:defRPr/>
            </a:pPr>
            <a:r>
              <a:rPr lang="uk-UA"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Проблеми не вирішуються</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58986" y="5280645"/>
            <a:ext cx="8915400" cy="1577355"/>
          </a:xfrm>
          <a:prstGeom prst="rect">
            <a:avLst/>
          </a:prstGeom>
        </p:spPr>
        <p:txBody>
          <a:bodyPr wrap="square">
            <a:spAutoFit/>
          </a:bodyPr>
          <a:lstStyle/>
          <a:p>
            <a:pPr marL="882650" lvl="1" indent="-285750">
              <a:spcBef>
                <a:spcPts val="1500"/>
              </a:spcBef>
              <a:buFont typeface="Arial" panose="020B0604020202020204" pitchFamily="34" charset="0"/>
              <a:buChar char="•"/>
              <a:defRPr/>
            </a:pPr>
            <a:r>
              <a:rPr lang="uk-UA" sz="2800" smtClean="0">
                <a:solidFill>
                  <a:schemeClr val="bg1"/>
                </a:solidFill>
                <a:latin typeface="Segoe UI" panose="020B0502040204020203" pitchFamily="34" charset="0"/>
                <a:ea typeface="Segoe UI" panose="020B0502040204020203" pitchFamily="34" charset="0"/>
                <a:cs typeface="Segoe UI" panose="020B0502040204020203" pitchFamily="34" charset="0"/>
              </a:rPr>
              <a:t>Всі запрошені</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882650" lvl="1" indent="-285750">
              <a:spcBef>
                <a:spcPts val="1500"/>
              </a:spcBef>
              <a:buFont typeface="Arial" panose="020B0604020202020204" pitchFamily="34" charset="0"/>
              <a:buChar char="•"/>
              <a:defRPr/>
            </a:pPr>
            <a:r>
              <a:rPr lang="uk-UA" sz="2800" dirty="0">
                <a:solidFill>
                  <a:schemeClr val="bg1"/>
                </a:solidFill>
                <a:latin typeface="Segoe UI" panose="020B0502040204020203" pitchFamily="34" charset="0"/>
                <a:ea typeface="Segoe UI" panose="020B0502040204020203" pitchFamily="34" charset="0"/>
                <a:cs typeface="Segoe UI" panose="020B0502040204020203" pitchFamily="34" charset="0"/>
              </a:rPr>
              <a:t>Тільки</a:t>
            </a:r>
            <a:r>
              <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rPr>
              <a:t> Team, Scrum Master, Product Owner </a:t>
            </a:r>
            <a:r>
              <a:rPr lang="uk-UA" sz="2800" dirty="0">
                <a:solidFill>
                  <a:schemeClr val="bg1"/>
                </a:solidFill>
                <a:latin typeface="Segoe UI" panose="020B0502040204020203" pitchFamily="34" charset="0"/>
                <a:ea typeface="Segoe UI" panose="020B0502040204020203" pitchFamily="34" charset="0"/>
                <a:cs typeface="Segoe UI" panose="020B0502040204020203" pitchFamily="34" charset="0"/>
              </a:rPr>
              <a:t>можуть говорити</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631492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35</a:t>
            </a:fld>
            <a:endParaRPr lang="uk-UA"/>
          </a:p>
        </p:txBody>
      </p:sp>
      <p:sp>
        <p:nvSpPr>
          <p:cNvPr id="4" name="Title 3"/>
          <p:cNvSpPr>
            <a:spLocks noGrp="1"/>
          </p:cNvSpPr>
          <p:nvPr>
            <p:ph type="title"/>
          </p:nvPr>
        </p:nvSpPr>
        <p:spPr/>
        <p:txBody>
          <a:bodyPr/>
          <a:lstStyle/>
          <a:p>
            <a:r>
              <a:rPr lang="en-US" dirty="0" smtClean="0">
                <a:solidFill>
                  <a:schemeClr val="bg1"/>
                </a:solidFill>
              </a:rPr>
              <a:t>Daily SCRUM</a:t>
            </a:r>
            <a:endParaRPr lang="uk-UA" dirty="0">
              <a:solidFill>
                <a:schemeClr val="bg1"/>
              </a:solidFill>
            </a:endParaRPr>
          </a:p>
        </p:txBody>
      </p:sp>
      <p:sp>
        <p:nvSpPr>
          <p:cNvPr id="5" name="Content Placeholder 2"/>
          <p:cNvSpPr>
            <a:spLocks noGrp="1"/>
          </p:cNvSpPr>
          <p:nvPr>
            <p:ph idx="1"/>
          </p:nvPr>
        </p:nvSpPr>
        <p:spPr>
          <a:xfrm>
            <a:off x="457200" y="722586"/>
            <a:ext cx="8229600" cy="1929806"/>
          </a:xfrm>
        </p:spPr>
        <p:txBody>
          <a:bodyPr>
            <a:noAutofit/>
          </a:bodyPr>
          <a:lstStyle/>
          <a:p>
            <a:pPr marL="254000" indent="0">
              <a:buNone/>
              <a:defRPr/>
            </a:pPr>
            <a:endParaRPr lang="uk-UA" sz="2000" dirty="0" smtClean="0">
              <a:solidFill>
                <a:schemeClr val="bg1"/>
              </a:solidFill>
            </a:endParaRPr>
          </a:p>
          <a:p>
            <a:pPr marL="254000" indent="0">
              <a:buNone/>
              <a:defRPr/>
            </a:pPr>
            <a:r>
              <a:rPr lang="uk-UA" sz="2000" dirty="0" smtClean="0">
                <a:solidFill>
                  <a:schemeClr val="bg1"/>
                </a:solidFill>
              </a:rPr>
              <a:t>Кожен відповідає на три питання:</a:t>
            </a:r>
            <a:endParaRPr lang="en-US" sz="2000" dirty="0"/>
          </a:p>
        </p:txBody>
      </p:sp>
      <p:sp>
        <p:nvSpPr>
          <p:cNvPr id="6" name="Flowchart: Alternate Process 5"/>
          <p:cNvSpPr/>
          <p:nvPr/>
        </p:nvSpPr>
        <p:spPr>
          <a:xfrm>
            <a:off x="1828800" y="2376496"/>
            <a:ext cx="48006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err="1" smtClean="0">
                <a:solidFill>
                  <a:schemeClr val="tx1"/>
                </a:solidFill>
                <a:latin typeface="Verdana" pitchFamily="34" charset="0"/>
                <a:ea typeface="Verdana" pitchFamily="34" charset="0"/>
                <a:cs typeface="Verdana" pitchFamily="34" charset="0"/>
              </a:rPr>
              <a:t>Що</a:t>
            </a:r>
            <a:r>
              <a:rPr lang="ru-RU" sz="2400" dirty="0" smtClean="0">
                <a:solidFill>
                  <a:schemeClr val="tx1"/>
                </a:solidFill>
                <a:latin typeface="Verdana" pitchFamily="34" charset="0"/>
                <a:ea typeface="Verdana" pitchFamily="34" charset="0"/>
                <a:cs typeface="Verdana" pitchFamily="34" charset="0"/>
              </a:rPr>
              <a:t> </a:t>
            </a:r>
            <a:r>
              <a:rPr lang="ru-RU" sz="2400" dirty="0" err="1">
                <a:solidFill>
                  <a:schemeClr val="tx1"/>
                </a:solidFill>
                <a:latin typeface="Verdana" pitchFamily="34" charset="0"/>
                <a:ea typeface="Verdana" pitchFamily="34" charset="0"/>
                <a:cs typeface="Verdana" pitchFamily="34" charset="0"/>
              </a:rPr>
              <a:t>було</a:t>
            </a:r>
            <a:r>
              <a:rPr lang="ru-RU" sz="2400" dirty="0">
                <a:solidFill>
                  <a:schemeClr val="tx1"/>
                </a:solidFill>
                <a:latin typeface="Verdana" pitchFamily="34" charset="0"/>
                <a:ea typeface="Verdana" pitchFamily="34" charset="0"/>
                <a:cs typeface="Verdana" pitchFamily="34" charset="0"/>
              </a:rPr>
              <a:t> </a:t>
            </a:r>
            <a:r>
              <a:rPr lang="ru-RU" sz="2400" dirty="0" err="1">
                <a:solidFill>
                  <a:schemeClr val="tx1"/>
                </a:solidFill>
                <a:latin typeface="Verdana" pitchFamily="34" charset="0"/>
                <a:ea typeface="Verdana" pitchFamily="34" charset="0"/>
                <a:cs typeface="Verdana" pitchFamily="34" charset="0"/>
              </a:rPr>
              <a:t>досягнуто</a:t>
            </a:r>
            <a:r>
              <a:rPr lang="ru-RU" sz="2400" dirty="0">
                <a:solidFill>
                  <a:schemeClr val="tx1"/>
                </a:solidFill>
                <a:latin typeface="Verdana" pitchFamily="34" charset="0"/>
                <a:ea typeface="Verdana" pitchFamily="34" charset="0"/>
                <a:cs typeface="Verdana" pitchFamily="34" charset="0"/>
              </a:rPr>
              <a:t> з часу </a:t>
            </a:r>
            <a:r>
              <a:rPr lang="ru-RU" sz="2400" dirty="0" err="1">
                <a:solidFill>
                  <a:schemeClr val="tx1"/>
                </a:solidFill>
                <a:latin typeface="Verdana" pitchFamily="34" charset="0"/>
                <a:ea typeface="Verdana" pitchFamily="34" charset="0"/>
                <a:cs typeface="Verdana" pitchFamily="34" charset="0"/>
              </a:rPr>
              <a:t>останньої</a:t>
            </a:r>
            <a:r>
              <a:rPr lang="ru-RU" sz="2400" dirty="0">
                <a:solidFill>
                  <a:schemeClr val="tx1"/>
                </a:solidFill>
                <a:latin typeface="Verdana" pitchFamily="34" charset="0"/>
                <a:ea typeface="Verdana" pitchFamily="34" charset="0"/>
                <a:cs typeface="Verdana" pitchFamily="34" charset="0"/>
              </a:rPr>
              <a:t> </a:t>
            </a:r>
            <a:r>
              <a:rPr lang="ru-RU" sz="2400" dirty="0" err="1">
                <a:solidFill>
                  <a:schemeClr val="tx1"/>
                </a:solidFill>
                <a:latin typeface="Verdana" pitchFamily="34" charset="0"/>
                <a:ea typeface="Verdana" pitchFamily="34" charset="0"/>
                <a:cs typeface="Verdana" pitchFamily="34" charset="0"/>
              </a:rPr>
              <a:t>зустрічі</a:t>
            </a:r>
            <a:r>
              <a:rPr lang="ru-RU" sz="2400" dirty="0">
                <a:solidFill>
                  <a:schemeClr val="tx1"/>
                </a:solidFill>
                <a:latin typeface="Verdana" pitchFamily="34" charset="0"/>
                <a:ea typeface="Verdana" pitchFamily="34" charset="0"/>
                <a:cs typeface="Verdana" pitchFamily="34" charset="0"/>
              </a:rPr>
              <a:t>?</a:t>
            </a:r>
            <a:endParaRPr lang="en-US" sz="2400" dirty="0">
              <a:solidFill>
                <a:schemeClr val="tx1"/>
              </a:solidFill>
              <a:latin typeface="Verdana" pitchFamily="34" charset="0"/>
              <a:ea typeface="Verdana" pitchFamily="34" charset="0"/>
              <a:cs typeface="Verdana" pitchFamily="34" charset="0"/>
            </a:endParaRPr>
          </a:p>
        </p:txBody>
      </p:sp>
      <p:sp>
        <p:nvSpPr>
          <p:cNvPr id="7" name="Flowchart: Alternate Process 6"/>
          <p:cNvSpPr/>
          <p:nvPr/>
        </p:nvSpPr>
        <p:spPr>
          <a:xfrm>
            <a:off x="1828800" y="3519496"/>
            <a:ext cx="48006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err="1">
                <a:solidFill>
                  <a:schemeClr val="tx1"/>
                </a:solidFill>
                <a:latin typeface="Verdana" pitchFamily="34" charset="0"/>
                <a:ea typeface="Verdana" pitchFamily="34" charset="0"/>
                <a:cs typeface="Verdana" pitchFamily="34" charset="0"/>
              </a:rPr>
              <a:t>Що</a:t>
            </a:r>
            <a:r>
              <a:rPr lang="ru-RU" sz="2400" dirty="0">
                <a:solidFill>
                  <a:schemeClr val="tx1"/>
                </a:solidFill>
                <a:latin typeface="Verdana" pitchFamily="34" charset="0"/>
                <a:ea typeface="Verdana" pitchFamily="34" charset="0"/>
                <a:cs typeface="Verdana" pitchFamily="34" charset="0"/>
              </a:rPr>
              <a:t> буде </a:t>
            </a:r>
            <a:r>
              <a:rPr lang="ru-RU" sz="2400" dirty="0" err="1">
                <a:solidFill>
                  <a:schemeClr val="tx1"/>
                </a:solidFill>
                <a:latin typeface="Verdana" pitchFamily="34" charset="0"/>
                <a:ea typeface="Verdana" pitchFamily="34" charset="0"/>
                <a:cs typeface="Verdana" pitchFamily="34" charset="0"/>
              </a:rPr>
              <a:t>зроблено</a:t>
            </a:r>
            <a:r>
              <a:rPr lang="ru-RU" sz="2400" dirty="0">
                <a:solidFill>
                  <a:schemeClr val="tx1"/>
                </a:solidFill>
                <a:latin typeface="Verdana" pitchFamily="34" charset="0"/>
                <a:ea typeface="Verdana" pitchFamily="34" charset="0"/>
                <a:cs typeface="Verdana" pitchFamily="34" charset="0"/>
              </a:rPr>
              <a:t> до </a:t>
            </a:r>
            <a:r>
              <a:rPr lang="ru-RU" sz="2400" dirty="0" err="1">
                <a:solidFill>
                  <a:schemeClr val="tx1"/>
                </a:solidFill>
                <a:latin typeface="Verdana" pitchFamily="34" charset="0"/>
                <a:ea typeface="Verdana" pitchFamily="34" charset="0"/>
                <a:cs typeface="Verdana" pitchFamily="34" charset="0"/>
              </a:rPr>
              <a:t>наступної</a:t>
            </a:r>
            <a:r>
              <a:rPr lang="ru-RU" sz="2400" dirty="0">
                <a:solidFill>
                  <a:schemeClr val="tx1"/>
                </a:solidFill>
                <a:latin typeface="Verdana" pitchFamily="34" charset="0"/>
                <a:ea typeface="Verdana" pitchFamily="34" charset="0"/>
                <a:cs typeface="Verdana" pitchFamily="34" charset="0"/>
              </a:rPr>
              <a:t> </a:t>
            </a:r>
            <a:r>
              <a:rPr lang="ru-RU" sz="2400" dirty="0" err="1">
                <a:solidFill>
                  <a:schemeClr val="tx1"/>
                </a:solidFill>
                <a:latin typeface="Verdana" pitchFamily="34" charset="0"/>
                <a:ea typeface="Verdana" pitchFamily="34" charset="0"/>
                <a:cs typeface="Verdana" pitchFamily="34" charset="0"/>
              </a:rPr>
              <a:t>зустрічі</a:t>
            </a:r>
            <a:r>
              <a:rPr lang="ru-RU" sz="2400" dirty="0">
                <a:solidFill>
                  <a:schemeClr val="tx1"/>
                </a:solidFill>
                <a:latin typeface="Verdana" pitchFamily="34" charset="0"/>
                <a:ea typeface="Verdana" pitchFamily="34" charset="0"/>
                <a:cs typeface="Verdana" pitchFamily="34" charset="0"/>
              </a:rPr>
              <a:t>?</a:t>
            </a:r>
            <a:endParaRPr lang="en-US" sz="2400" dirty="0">
              <a:solidFill>
                <a:schemeClr val="tx1"/>
              </a:solidFill>
              <a:latin typeface="Verdana" pitchFamily="34" charset="0"/>
              <a:ea typeface="Verdana" pitchFamily="34" charset="0"/>
              <a:cs typeface="Verdana" pitchFamily="34" charset="0"/>
            </a:endParaRPr>
          </a:p>
        </p:txBody>
      </p:sp>
      <p:sp>
        <p:nvSpPr>
          <p:cNvPr id="8" name="Flowchart: Alternate Process 7"/>
          <p:cNvSpPr/>
          <p:nvPr/>
        </p:nvSpPr>
        <p:spPr>
          <a:xfrm>
            <a:off x="1828800" y="4662496"/>
            <a:ext cx="48006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err="1" smtClean="0">
                <a:solidFill>
                  <a:schemeClr val="tx1"/>
                </a:solidFill>
                <a:latin typeface="Verdana" pitchFamily="34" charset="0"/>
                <a:ea typeface="Verdana" pitchFamily="34" charset="0"/>
                <a:cs typeface="Verdana" pitchFamily="34" charset="0"/>
              </a:rPr>
              <a:t>Чи</a:t>
            </a:r>
            <a:r>
              <a:rPr lang="ru-RU" sz="2400" dirty="0" smtClean="0">
                <a:solidFill>
                  <a:schemeClr val="tx1"/>
                </a:solidFill>
                <a:latin typeface="Verdana" pitchFamily="34" charset="0"/>
                <a:ea typeface="Verdana" pitchFamily="34" charset="0"/>
                <a:cs typeface="Verdana" pitchFamily="34" charset="0"/>
              </a:rPr>
              <a:t> </a:t>
            </a:r>
            <a:r>
              <a:rPr lang="ru-RU" sz="2400" dirty="0">
                <a:solidFill>
                  <a:schemeClr val="tx1"/>
                </a:solidFill>
                <a:latin typeface="Verdana" pitchFamily="34" charset="0"/>
                <a:ea typeface="Verdana" pitchFamily="34" charset="0"/>
                <a:cs typeface="Verdana" pitchFamily="34" charset="0"/>
              </a:rPr>
              <a:t>є </a:t>
            </a:r>
            <a:r>
              <a:rPr lang="ru-RU" sz="2400" dirty="0" err="1">
                <a:solidFill>
                  <a:schemeClr val="tx1"/>
                </a:solidFill>
                <a:latin typeface="Verdana" pitchFamily="34" charset="0"/>
                <a:ea typeface="Verdana" pitchFamily="34" charset="0"/>
                <a:cs typeface="Verdana" pitchFamily="34" charset="0"/>
              </a:rPr>
              <a:t>якісь</a:t>
            </a:r>
            <a:r>
              <a:rPr lang="ru-RU" sz="2400" dirty="0">
                <a:solidFill>
                  <a:schemeClr val="tx1"/>
                </a:solidFill>
                <a:latin typeface="Verdana" pitchFamily="34" charset="0"/>
                <a:ea typeface="Verdana" pitchFamily="34" charset="0"/>
                <a:cs typeface="Verdana" pitchFamily="34" charset="0"/>
              </a:rPr>
              <a:t> </a:t>
            </a:r>
            <a:r>
              <a:rPr lang="ru-RU" sz="2400" dirty="0" err="1">
                <a:solidFill>
                  <a:schemeClr val="tx1"/>
                </a:solidFill>
                <a:latin typeface="Verdana" pitchFamily="34" charset="0"/>
                <a:ea typeface="Verdana" pitchFamily="34" charset="0"/>
                <a:cs typeface="Verdana" pitchFamily="34" charset="0"/>
              </a:rPr>
              <a:t>моменти</a:t>
            </a:r>
            <a:r>
              <a:rPr lang="ru-RU" sz="2400" dirty="0">
                <a:solidFill>
                  <a:schemeClr val="tx1"/>
                </a:solidFill>
                <a:latin typeface="Verdana" pitchFamily="34" charset="0"/>
                <a:ea typeface="Verdana" pitchFamily="34" charset="0"/>
                <a:cs typeface="Verdana" pitchFamily="34" charset="0"/>
              </a:rPr>
              <a:t>, </a:t>
            </a:r>
            <a:r>
              <a:rPr lang="ru-RU" sz="2400" dirty="0" err="1">
                <a:solidFill>
                  <a:schemeClr val="tx1"/>
                </a:solidFill>
                <a:latin typeface="Verdana" pitchFamily="34" charset="0"/>
                <a:ea typeface="Verdana" pitchFamily="34" charset="0"/>
                <a:cs typeface="Verdana" pitchFamily="34" charset="0"/>
              </a:rPr>
              <a:t>які</a:t>
            </a:r>
            <a:r>
              <a:rPr lang="ru-RU" sz="2400" dirty="0">
                <a:solidFill>
                  <a:schemeClr val="tx1"/>
                </a:solidFill>
                <a:latin typeface="Verdana" pitchFamily="34" charset="0"/>
                <a:ea typeface="Verdana" pitchFamily="34" charset="0"/>
                <a:cs typeface="Verdana" pitchFamily="34" charset="0"/>
              </a:rPr>
              <a:t> </a:t>
            </a:r>
            <a:r>
              <a:rPr lang="ru-RU" sz="2400" dirty="0" err="1">
                <a:solidFill>
                  <a:schemeClr val="tx1"/>
                </a:solidFill>
                <a:latin typeface="Verdana" pitchFamily="34" charset="0"/>
                <a:ea typeface="Verdana" pitchFamily="34" charset="0"/>
                <a:cs typeface="Verdana" pitchFamily="34" charset="0"/>
              </a:rPr>
              <a:t>блокують</a:t>
            </a:r>
            <a:r>
              <a:rPr lang="ru-RU" sz="2400" dirty="0">
                <a:solidFill>
                  <a:schemeClr val="tx1"/>
                </a:solidFill>
                <a:latin typeface="Verdana" pitchFamily="34" charset="0"/>
                <a:ea typeface="Verdana" pitchFamily="34" charset="0"/>
                <a:cs typeface="Verdana" pitchFamily="34" charset="0"/>
              </a:rPr>
              <a:t> </a:t>
            </a:r>
            <a:r>
              <a:rPr lang="ru-RU" sz="2400" dirty="0" smtClean="0">
                <a:solidFill>
                  <a:schemeClr val="tx1"/>
                </a:solidFill>
                <a:latin typeface="Verdana" pitchFamily="34" charset="0"/>
                <a:ea typeface="Verdana" pitchFamily="34" charset="0"/>
                <a:cs typeface="Verdana" pitchFamily="34" charset="0"/>
              </a:rPr>
              <a:t>роботу</a:t>
            </a:r>
            <a:endParaRPr lang="en-US" sz="2400" dirty="0">
              <a:solidFill>
                <a:schemeClr val="tx1"/>
              </a:solidFill>
              <a:latin typeface="Verdana" pitchFamily="34" charset="0"/>
              <a:ea typeface="Verdana" pitchFamily="34" charset="0"/>
              <a:cs typeface="Verdana" pitchFamily="34" charset="0"/>
            </a:endParaRPr>
          </a:p>
        </p:txBody>
      </p:sp>
      <p:sp>
        <p:nvSpPr>
          <p:cNvPr id="9" name="Oval 8"/>
          <p:cNvSpPr/>
          <p:nvPr/>
        </p:nvSpPr>
        <p:spPr>
          <a:xfrm>
            <a:off x="6324600" y="1995496"/>
            <a:ext cx="685800" cy="685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800" b="1" dirty="0" smtClean="0">
                <a:ln>
                  <a:solidFill>
                    <a:schemeClr val="accent1">
                      <a:shade val="50000"/>
                    </a:schemeClr>
                  </a:solidFill>
                </a:ln>
                <a:latin typeface="Verdana" pitchFamily="34" charset="0"/>
                <a:ea typeface="Verdana" pitchFamily="34" charset="0"/>
                <a:cs typeface="Verdana" pitchFamily="34" charset="0"/>
              </a:rPr>
              <a:t>1</a:t>
            </a:r>
            <a:endParaRPr lang="en-US" sz="2800" b="1" dirty="0">
              <a:ln>
                <a:solidFill>
                  <a:schemeClr val="accent1">
                    <a:shade val="50000"/>
                  </a:schemeClr>
                </a:solidFill>
              </a:ln>
              <a:latin typeface="Verdana" pitchFamily="34" charset="0"/>
              <a:ea typeface="Verdana" pitchFamily="34" charset="0"/>
              <a:cs typeface="Verdana" pitchFamily="34" charset="0"/>
            </a:endParaRPr>
          </a:p>
        </p:txBody>
      </p:sp>
      <p:sp>
        <p:nvSpPr>
          <p:cNvPr id="10" name="Oval 9"/>
          <p:cNvSpPr/>
          <p:nvPr/>
        </p:nvSpPr>
        <p:spPr>
          <a:xfrm>
            <a:off x="6400800" y="3214696"/>
            <a:ext cx="685800" cy="685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800" b="1" dirty="0" smtClean="0">
                <a:ln>
                  <a:solidFill>
                    <a:schemeClr val="accent1">
                      <a:shade val="50000"/>
                    </a:schemeClr>
                  </a:solidFill>
                </a:ln>
                <a:latin typeface="Verdana" pitchFamily="34" charset="0"/>
                <a:ea typeface="Verdana" pitchFamily="34" charset="0"/>
                <a:cs typeface="Verdana" pitchFamily="34" charset="0"/>
              </a:rPr>
              <a:t>2</a:t>
            </a:r>
            <a:endParaRPr lang="en-US" sz="2800" b="1" dirty="0">
              <a:ln>
                <a:solidFill>
                  <a:schemeClr val="accent1">
                    <a:shade val="50000"/>
                  </a:schemeClr>
                </a:solidFill>
              </a:ln>
              <a:latin typeface="Verdana" pitchFamily="34" charset="0"/>
              <a:ea typeface="Verdana" pitchFamily="34" charset="0"/>
              <a:cs typeface="Verdana" pitchFamily="34" charset="0"/>
            </a:endParaRPr>
          </a:p>
        </p:txBody>
      </p:sp>
      <p:sp>
        <p:nvSpPr>
          <p:cNvPr id="11" name="Oval 10"/>
          <p:cNvSpPr/>
          <p:nvPr/>
        </p:nvSpPr>
        <p:spPr>
          <a:xfrm>
            <a:off x="6400800" y="4357696"/>
            <a:ext cx="685800" cy="685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800" b="1" dirty="0" smtClean="0">
                <a:ln>
                  <a:solidFill>
                    <a:schemeClr val="accent1">
                      <a:shade val="50000"/>
                    </a:schemeClr>
                  </a:solidFill>
                </a:ln>
                <a:latin typeface="Verdana" pitchFamily="34" charset="0"/>
                <a:ea typeface="Verdana" pitchFamily="34" charset="0"/>
                <a:cs typeface="Verdana" pitchFamily="34" charset="0"/>
              </a:rPr>
              <a:t>3</a:t>
            </a:r>
            <a:endParaRPr lang="en-US" sz="2800" b="1" dirty="0">
              <a:ln>
                <a:solidFill>
                  <a:schemeClr val="accent1">
                    <a:shade val="50000"/>
                  </a:schemeClr>
                </a:solidFill>
              </a:ln>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69026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36</a:t>
            </a:fld>
            <a:endParaRPr lang="uk-UA"/>
          </a:p>
        </p:txBody>
      </p:sp>
      <p:sp>
        <p:nvSpPr>
          <p:cNvPr id="4" name="Title 3"/>
          <p:cNvSpPr>
            <a:spLocks noGrp="1"/>
          </p:cNvSpPr>
          <p:nvPr>
            <p:ph type="title"/>
          </p:nvPr>
        </p:nvSpPr>
        <p:spPr/>
        <p:txBody>
          <a:bodyPr/>
          <a:lstStyle/>
          <a:p>
            <a:r>
              <a:rPr lang="en-US" dirty="0" smtClean="0">
                <a:solidFill>
                  <a:schemeClr val="bg1"/>
                </a:solidFill>
              </a:rPr>
              <a:t>Sprint Review</a:t>
            </a:r>
            <a:endParaRPr lang="uk-UA"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65" y="1600200"/>
            <a:ext cx="5116735" cy="340853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a:xfrm>
            <a:off x="482930" y="5432048"/>
            <a:ext cx="4572000" cy="1261884"/>
          </a:xfrm>
          <a:prstGeom prst="rect">
            <a:avLst/>
          </a:prstGeom>
        </p:spPr>
        <p:txBody>
          <a:bodyPr>
            <a:spAutoFit/>
          </a:bodyPr>
          <a:lstStyle/>
          <a:p>
            <a:pPr marL="285750" indent="-285750">
              <a:spcBef>
                <a:spcPts val="1200"/>
              </a:spcBef>
              <a:spcAft>
                <a:spcPts val="1200"/>
              </a:spcAft>
              <a:buFont typeface="Arial" panose="020B0604020202020204" pitchFamily="34" charset="0"/>
              <a:buChar char="•"/>
              <a:defRPr/>
            </a:pPr>
            <a:r>
              <a:rPr lang="uk-UA" sz="2800" dirty="0">
                <a:solidFill>
                  <a:schemeClr val="bg1"/>
                </a:solidFill>
                <a:latin typeface="Segoe UI" panose="020B0502040204020203" pitchFamily="34" charset="0"/>
                <a:ea typeface="Segoe UI" panose="020B0502040204020203" pitchFamily="34" charset="0"/>
                <a:cs typeface="Segoe UI" panose="020B0502040204020203" pitchFamily="34" charset="0"/>
              </a:rPr>
              <a:t>Вся команда бере участь</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285750" indent="-285750">
              <a:spcBef>
                <a:spcPts val="1200"/>
              </a:spcBef>
              <a:spcAft>
                <a:spcPts val="1200"/>
              </a:spcAft>
              <a:buFont typeface="Arial" panose="020B0604020202020204" pitchFamily="34" charset="0"/>
              <a:buChar char="•"/>
              <a:defRPr/>
            </a:pPr>
            <a:r>
              <a:rPr lang="uk-UA" sz="2800" dirty="0">
                <a:solidFill>
                  <a:schemeClr val="bg1"/>
                </a:solidFill>
                <a:latin typeface="Segoe UI" panose="020B0502040204020203" pitchFamily="34" charset="0"/>
                <a:ea typeface="Segoe UI" panose="020B0502040204020203" pitchFamily="34" charset="0"/>
                <a:cs typeface="Segoe UI" panose="020B0502040204020203" pitchFamily="34" charset="0"/>
              </a:rPr>
              <a:t>Всі </a:t>
            </a:r>
            <a:r>
              <a:rPr lang="uk-UA"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запрошені</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a:xfrm>
            <a:off x="4724400" y="152400"/>
            <a:ext cx="4213200" cy="6617196"/>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Один раз в</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Sprint</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rPr>
              <a:t>4</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години для одного</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місячного</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Sprint</a:t>
            </a:r>
          </a:p>
          <a:p>
            <a:pPr marL="1041400" lvl="1" indent="-444500">
              <a:lnSpc>
                <a:spcPct val="110000"/>
              </a:lnSpc>
              <a:spcBef>
                <a:spcPts val="1500"/>
              </a:spcBef>
              <a:buFont typeface="Wingdings" panose="05000000000000000000" pitchFamily="2" charset="2"/>
              <a:buChar char="ü"/>
              <a:defRPr/>
            </a:pP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Команда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представляє</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що</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досягнуто</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під</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час </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Sprint</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обговорює</a:t>
            </a:r>
            <a:r>
              <a:rPr lang="ru-RU"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те,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що</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пройшло</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добре,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які</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проблеми</a:t>
            </a:r>
            <a:r>
              <a:rPr lang="ru-RU"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виникли</a:t>
            </a:r>
            <a:r>
              <a:rPr lang="ru-RU"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і як вони </a:t>
            </a:r>
            <a:r>
              <a:rPr lang="ru-RU"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були</a:t>
            </a:r>
            <a:r>
              <a:rPr lang="ru-RU"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вирішені</a:t>
            </a:r>
            <a:r>
              <a:rPr lang="ru-RU"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a:t>
            </a:r>
            <a:endPar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Презентація для клієнта (</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demo</a:t>
            </a:r>
            <a:r>
              <a:rPr lang="uk-UA" sz="2000" dirty="0">
                <a:solidFill>
                  <a:schemeClr val="bg1"/>
                </a:solidFill>
                <a:latin typeface="Segoe UI" panose="020B0502040204020203" pitchFamily="34" charset="0"/>
                <a:ea typeface="Segoe UI" panose="020B0502040204020203" pitchFamily="34" charset="0"/>
                <a:cs typeface="Segoe UI" panose="020B0502040204020203" pitchFamily="34" charset="0"/>
              </a:rPr>
              <a:t>) і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відповіді </a:t>
            </a:r>
            <a:r>
              <a:rPr lang="uk-UA" sz="2000" dirty="0">
                <a:solidFill>
                  <a:schemeClr val="bg1"/>
                </a:solidFill>
                <a:latin typeface="Segoe UI" panose="020B0502040204020203" pitchFamily="34" charset="0"/>
                <a:ea typeface="Segoe UI" panose="020B0502040204020203" pitchFamily="34" charset="0"/>
                <a:cs typeface="Segoe UI" panose="020B0502040204020203" pitchFamily="34" charset="0"/>
              </a:rPr>
              <a:t>на питання</a:t>
            </a:r>
          </a:p>
          <a:p>
            <a:pPr marL="1041400" lvl="1" indent="-444500">
              <a:lnSpc>
                <a:spcPct val="110000"/>
              </a:lnSpc>
              <a:spcBef>
                <a:spcPts val="1500"/>
              </a:spcBef>
              <a:buFont typeface="Wingdings" panose="05000000000000000000" pitchFamily="2" charset="2"/>
              <a:buChar char="ü"/>
              <a:defRPr/>
            </a:pP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Product </a:t>
            </a:r>
            <a:r>
              <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rPr>
              <a:t>Owner </a:t>
            </a:r>
            <a:r>
              <a:rPr lang="uk-UA" sz="2000" dirty="0">
                <a:solidFill>
                  <a:schemeClr val="bg1"/>
                </a:solidFill>
                <a:latin typeface="Segoe UI" panose="020B0502040204020203" pitchFamily="34" charset="0"/>
                <a:ea typeface="Segoe UI" panose="020B0502040204020203" pitchFamily="34" charset="0"/>
                <a:cs typeface="Segoe UI" panose="020B0502040204020203" pitchFamily="34" charset="0"/>
              </a:rPr>
              <a:t>приймає рішення, чи продемонстроване завдання можна вважати закінченим чи ні.</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37</a:t>
            </a:fld>
            <a:endParaRPr lang="uk-UA"/>
          </a:p>
        </p:txBody>
      </p:sp>
      <p:sp>
        <p:nvSpPr>
          <p:cNvPr id="4" name="Title 3"/>
          <p:cNvSpPr>
            <a:spLocks noGrp="1"/>
          </p:cNvSpPr>
          <p:nvPr>
            <p:ph type="title"/>
          </p:nvPr>
        </p:nvSpPr>
        <p:spPr/>
        <p:txBody>
          <a:bodyPr/>
          <a:lstStyle/>
          <a:p>
            <a:r>
              <a:rPr lang="en-US" dirty="0" smtClean="0">
                <a:solidFill>
                  <a:schemeClr val="bg1"/>
                </a:solidFill>
              </a:rPr>
              <a:t>Sprint Retrospective</a:t>
            </a:r>
            <a:endParaRPr lang="uk-UA" dirty="0">
              <a:solidFill>
                <a:schemeClr val="bg1"/>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33450"/>
            <a:ext cx="4887016" cy="39436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p:nvSpPr>
        <p:spPr>
          <a:xfrm>
            <a:off x="444042" y="5562600"/>
            <a:ext cx="4967257" cy="738664"/>
          </a:xfrm>
          <a:prstGeom prst="rect">
            <a:avLst/>
          </a:prstGeom>
        </p:spPr>
        <p:txBody>
          <a:bodyPr wrap="none">
            <a:spAutoFit/>
          </a:bodyPr>
          <a:lstStyle/>
          <a:p>
            <a:pPr marL="698500" indent="-444500">
              <a:lnSpc>
                <a:spcPct val="150000"/>
              </a:lnSpc>
              <a:spcBef>
                <a:spcPts val="1300"/>
              </a:spcBef>
              <a:buFont typeface="Arial" panose="020B0604020202020204" pitchFamily="34" charset="0"/>
              <a:buChar char="•"/>
              <a:defRPr/>
            </a:pPr>
            <a:r>
              <a:rPr lang="uk-UA" sz="28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Бере участь вся команда</a:t>
            </a:r>
            <a:endParaRPr lang="en-US"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6"/>
          <p:cNvSpPr/>
          <p:nvPr/>
        </p:nvSpPr>
        <p:spPr>
          <a:xfrm>
            <a:off x="5029199" y="1194037"/>
            <a:ext cx="4114801" cy="3185487"/>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Один раз в</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Sprint</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rPr>
              <a:t>3</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години на місячний</a:t>
            </a:r>
            <a:r>
              <a:rPr lang="en-US"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Sprint</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Переглянути</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b="1" dirty="0" err="1">
                <a:solidFill>
                  <a:schemeClr val="bg1"/>
                </a:solidFill>
                <a:latin typeface="Segoe UI" panose="020B0502040204020203" pitchFamily="34" charset="0"/>
                <a:ea typeface="Segoe UI" panose="020B0502040204020203" pitchFamily="34" charset="0"/>
                <a:cs typeface="Segoe UI" panose="020B0502040204020203" pitchFamily="34" charset="0"/>
              </a:rPr>
              <a:t>процес</a:t>
            </a:r>
            <a:r>
              <a:rPr lang="ru-RU"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b="1" dirty="0" err="1">
                <a:solidFill>
                  <a:schemeClr val="bg1"/>
                </a:solidFill>
                <a:latin typeface="Segoe UI" panose="020B0502040204020203" pitchFamily="34" charset="0"/>
                <a:ea typeface="Segoe UI" panose="020B0502040204020203" pitchFamily="34" charset="0"/>
                <a:cs typeface="Segoe UI" panose="020B0502040204020203" pitchFamily="34" charset="0"/>
              </a:rPr>
              <a:t>розробки</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щоб</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зробити</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його</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більш</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ефективним</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і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приємним</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для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наступного</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ru-RU" sz="2000" dirty="0" err="1">
                <a:solidFill>
                  <a:schemeClr val="bg1"/>
                </a:solidFill>
                <a:latin typeface="Segoe UI" panose="020B0502040204020203" pitchFamily="34" charset="0"/>
                <a:ea typeface="Segoe UI" panose="020B0502040204020203" pitchFamily="34" charset="0"/>
                <a:cs typeface="Segoe UI" panose="020B0502040204020203" pitchFamily="34" charset="0"/>
              </a:rPr>
              <a:t>Sprint</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38</a:t>
            </a:fld>
            <a:endParaRPr lang="uk-UA"/>
          </a:p>
        </p:txBody>
      </p:sp>
      <p:sp>
        <p:nvSpPr>
          <p:cNvPr id="4" name="Title 3"/>
          <p:cNvSpPr>
            <a:spLocks noGrp="1"/>
          </p:cNvSpPr>
          <p:nvPr>
            <p:ph type="title"/>
          </p:nvPr>
        </p:nvSpPr>
        <p:spPr/>
        <p:txBody>
          <a:bodyPr/>
          <a:lstStyle/>
          <a:p>
            <a:r>
              <a:rPr lang="en-US" dirty="0" smtClean="0">
                <a:solidFill>
                  <a:schemeClr val="bg1"/>
                </a:solidFill>
              </a:rPr>
              <a:t>SCRUM Framework: Artifacts</a:t>
            </a:r>
            <a:endParaRPr lang="uk-UA" dirty="0">
              <a:solidFill>
                <a:schemeClr val="bg1"/>
              </a:solidFill>
            </a:endParaRPr>
          </a:p>
        </p:txBody>
      </p:sp>
      <p:grpSp>
        <p:nvGrpSpPr>
          <p:cNvPr id="5" name="Group 4"/>
          <p:cNvGrpSpPr/>
          <p:nvPr/>
        </p:nvGrpSpPr>
        <p:grpSpPr>
          <a:xfrm>
            <a:off x="76200" y="1295400"/>
            <a:ext cx="3581400" cy="2209800"/>
            <a:chOff x="381000" y="1371600"/>
            <a:chExt cx="3581400" cy="2209800"/>
          </a:xfrm>
          <a:scene3d>
            <a:camera prst="orthographicFront">
              <a:rot lat="0" lon="0" rev="0"/>
            </a:camera>
            <a:lightRig rig="balanced" dir="t">
              <a:rot lat="0" lon="0" rev="8700000"/>
            </a:lightRig>
          </a:scene3d>
        </p:grpSpPr>
        <p:sp>
          <p:nvSpPr>
            <p:cNvPr id="6" name="Rounded Rectangle 5"/>
            <p:cNvSpPr/>
            <p:nvPr/>
          </p:nvSpPr>
          <p:spPr>
            <a:xfrm>
              <a:off x="381000" y="1371600"/>
              <a:ext cx="3581400" cy="1676400"/>
            </a:xfrm>
            <a:prstGeom prst="roundRect">
              <a:avLst/>
            </a:prstGeom>
            <a:solidFill>
              <a:schemeClr val="bg1">
                <a:lumMod val="6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81000" y="19050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sp>
          <p:nvSpPr>
            <p:cNvPr id="8" name="TextBox 7"/>
            <p:cNvSpPr txBox="1"/>
            <p:nvPr/>
          </p:nvSpPr>
          <p:spPr>
            <a:xfrm>
              <a:off x="609600" y="14594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grpSp>
      <p:grpSp>
        <p:nvGrpSpPr>
          <p:cNvPr id="9" name="Group 8"/>
          <p:cNvGrpSpPr/>
          <p:nvPr/>
        </p:nvGrpSpPr>
        <p:grpSpPr>
          <a:xfrm>
            <a:off x="2362200" y="2362200"/>
            <a:ext cx="3886200" cy="2743200"/>
            <a:chOff x="3048000" y="2667000"/>
            <a:chExt cx="3886200" cy="2743200"/>
          </a:xfrm>
          <a:scene3d>
            <a:camera prst="orthographicFront">
              <a:rot lat="0" lon="0" rev="0"/>
            </a:camera>
            <a:lightRig rig="balanced" dir="t">
              <a:rot lat="0" lon="0" rev="8700000"/>
            </a:lightRig>
          </a:scene3d>
        </p:grpSpPr>
        <p:sp>
          <p:nvSpPr>
            <p:cNvPr id="10" name="Rounded Rectangle 9"/>
            <p:cNvSpPr/>
            <p:nvPr/>
          </p:nvSpPr>
          <p:spPr>
            <a:xfrm>
              <a:off x="3048000" y="2667000"/>
              <a:ext cx="3886200" cy="1676400"/>
            </a:xfrm>
            <a:prstGeom prst="roundRect">
              <a:avLst/>
            </a:prstGeom>
            <a:solidFill>
              <a:schemeClr val="bg1">
                <a:lumMod val="6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3048000" y="3200400"/>
              <a:ext cx="3886200" cy="22098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12" name="TextBox 11"/>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5486400" y="3962400"/>
            <a:ext cx="3581400" cy="2209800"/>
            <a:chOff x="533400" y="4495800"/>
            <a:chExt cx="3581400" cy="2209800"/>
          </a:xfrm>
          <a:scene3d>
            <a:camera prst="orthographicFront">
              <a:rot lat="0" lon="0" rev="0"/>
            </a:camera>
            <a:lightRig rig="balanced" dir="t">
              <a:rot lat="0" lon="0" rev="8700000"/>
            </a:lightRig>
          </a:scene3d>
        </p:grpSpPr>
        <p:sp>
          <p:nvSpPr>
            <p:cNvPr id="14" name="Rounded Rectangle 13"/>
            <p:cNvSpPr/>
            <p:nvPr/>
          </p:nvSpPr>
          <p:spPr>
            <a:xfrm>
              <a:off x="533400" y="44958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33400" y="50292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16" name="TextBox 15"/>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39</a:t>
            </a:fld>
            <a:endParaRPr lang="uk-UA"/>
          </a:p>
        </p:txBody>
      </p:sp>
      <p:sp>
        <p:nvSpPr>
          <p:cNvPr id="4" name="Title 3"/>
          <p:cNvSpPr>
            <a:spLocks noGrp="1"/>
          </p:cNvSpPr>
          <p:nvPr>
            <p:ph type="title"/>
          </p:nvPr>
        </p:nvSpPr>
        <p:spPr/>
        <p:txBody>
          <a:bodyPr/>
          <a:lstStyle/>
          <a:p>
            <a:r>
              <a:rPr lang="en-US" dirty="0" smtClean="0">
                <a:solidFill>
                  <a:schemeClr val="bg1"/>
                </a:solidFill>
              </a:rPr>
              <a:t>Product Backlog</a:t>
            </a:r>
            <a:endParaRPr lang="uk-UA" dirty="0">
              <a:solidFill>
                <a:schemeClr val="bg1"/>
              </a:solidFill>
            </a:endParaRPr>
          </a:p>
        </p:txBody>
      </p:sp>
      <p:sp>
        <p:nvSpPr>
          <p:cNvPr id="5" name="Content Placeholder 2"/>
          <p:cNvSpPr>
            <a:spLocks noGrp="1"/>
          </p:cNvSpPr>
          <p:nvPr>
            <p:ph idx="1"/>
          </p:nvPr>
        </p:nvSpPr>
        <p:spPr>
          <a:xfrm>
            <a:off x="4346028" y="472966"/>
            <a:ext cx="4526280" cy="5181600"/>
          </a:xfrm>
        </p:spPr>
        <p:txBody>
          <a:bodyPr>
            <a:noAutofit/>
          </a:bodyPr>
          <a:lstStyle/>
          <a:p>
            <a:pPr marL="0" indent="-342900">
              <a:spcBef>
                <a:spcPts val="0"/>
              </a:spcBef>
              <a:buClrTx/>
              <a:buFont typeface="Wingdings" panose="05000000000000000000" pitchFamily="2" charset="2"/>
              <a:buChar char="ü"/>
              <a:tabLst>
                <a:tab pos="1187450" algn="l"/>
              </a:tabLst>
              <a:defRPr/>
            </a:pPr>
            <a:r>
              <a:rPr lang="en-US" sz="2000" i="1" dirty="0">
                <a:solidFill>
                  <a:schemeClr val="bg1"/>
                </a:solidFill>
              </a:rPr>
              <a:t>Product Backlog</a:t>
            </a:r>
            <a:r>
              <a:rPr lang="en-US" sz="2000" dirty="0">
                <a:solidFill>
                  <a:schemeClr val="bg1"/>
                </a:solidFill>
              </a:rPr>
              <a:t> - </a:t>
            </a:r>
            <a:r>
              <a:rPr lang="uk-UA" sz="2000" dirty="0">
                <a:solidFill>
                  <a:schemeClr val="bg1"/>
                </a:solidFill>
              </a:rPr>
              <a:t>це список завдань, які необхідно реалізувати для певного продукту. </a:t>
            </a:r>
            <a:endParaRPr lang="uk-UA" sz="2000" dirty="0" smtClean="0">
              <a:solidFill>
                <a:schemeClr val="bg1"/>
              </a:solidFill>
            </a:endParaRPr>
          </a:p>
          <a:p>
            <a:pPr marL="0" indent="-342900">
              <a:spcBef>
                <a:spcPts val="0"/>
              </a:spcBef>
              <a:buClrTx/>
              <a:buFont typeface="Wingdings" panose="05000000000000000000" pitchFamily="2" charset="2"/>
              <a:buChar char="ü"/>
              <a:tabLst>
                <a:tab pos="1187450" algn="l"/>
              </a:tabLst>
              <a:defRPr/>
            </a:pPr>
            <a:r>
              <a:rPr lang="uk-UA" sz="2000" dirty="0" smtClean="0">
                <a:solidFill>
                  <a:schemeClr val="bg1"/>
                </a:solidFill>
              </a:rPr>
              <a:t>Завдання </a:t>
            </a:r>
            <a:r>
              <a:rPr lang="uk-UA" sz="2000" dirty="0">
                <a:solidFill>
                  <a:schemeClr val="bg1"/>
                </a:solidFill>
              </a:rPr>
              <a:t>даного списку відсортовані в порядку </a:t>
            </a:r>
            <a:r>
              <a:rPr lang="uk-UA" sz="2000" dirty="0" smtClean="0">
                <a:solidFill>
                  <a:schemeClr val="bg1"/>
                </a:solidFill>
              </a:rPr>
              <a:t>важливості.</a:t>
            </a:r>
          </a:p>
          <a:p>
            <a:pPr marL="0" indent="-342900">
              <a:spcBef>
                <a:spcPts val="0"/>
              </a:spcBef>
              <a:buClrTx/>
              <a:buFont typeface="Wingdings" panose="05000000000000000000" pitchFamily="2" charset="2"/>
              <a:buChar char="ü"/>
              <a:tabLst>
                <a:tab pos="1187450" algn="l"/>
              </a:tabLst>
              <a:defRPr/>
            </a:pPr>
            <a:r>
              <a:rPr lang="uk-UA" sz="2000" dirty="0" smtClean="0">
                <a:solidFill>
                  <a:schemeClr val="bg1"/>
                </a:solidFill>
              </a:rPr>
              <a:t>Відповідальним </a:t>
            </a:r>
            <a:r>
              <a:rPr lang="uk-UA" sz="2000" dirty="0">
                <a:solidFill>
                  <a:schemeClr val="bg1"/>
                </a:solidFill>
              </a:rPr>
              <a:t>за </a:t>
            </a:r>
            <a:r>
              <a:rPr lang="en-US" sz="2000" dirty="0">
                <a:solidFill>
                  <a:schemeClr val="bg1"/>
                </a:solidFill>
              </a:rPr>
              <a:t>Product Backlog </a:t>
            </a:r>
            <a:r>
              <a:rPr lang="uk-UA" sz="2000" dirty="0">
                <a:solidFill>
                  <a:schemeClr val="bg1"/>
                </a:solidFill>
              </a:rPr>
              <a:t>є </a:t>
            </a:r>
            <a:r>
              <a:rPr lang="en-US" sz="2000" dirty="0">
                <a:solidFill>
                  <a:schemeClr val="bg1"/>
                </a:solidFill>
              </a:rPr>
              <a:t>Product Owner. </a:t>
            </a:r>
            <a:endParaRPr lang="uk-UA" sz="2000" dirty="0" smtClean="0">
              <a:solidFill>
                <a:schemeClr val="bg1"/>
              </a:solidFill>
            </a:endParaRPr>
          </a:p>
          <a:p>
            <a:pPr marL="0" indent="-342900">
              <a:spcBef>
                <a:spcPts val="0"/>
              </a:spcBef>
              <a:buClrTx/>
              <a:buFont typeface="Wingdings" panose="05000000000000000000" pitchFamily="2" charset="2"/>
              <a:buChar char="ü"/>
              <a:tabLst>
                <a:tab pos="1187450" algn="l"/>
              </a:tabLst>
              <a:defRPr/>
            </a:pPr>
            <a:r>
              <a:rPr lang="uk-UA" sz="2000" dirty="0" smtClean="0">
                <a:solidFill>
                  <a:schemeClr val="bg1"/>
                </a:solidFill>
              </a:rPr>
              <a:t>Усі </a:t>
            </a:r>
            <a:r>
              <a:rPr lang="uk-UA" sz="2000" dirty="0">
                <a:solidFill>
                  <a:schemeClr val="bg1"/>
                </a:solidFill>
              </a:rPr>
              <a:t>завдання (</a:t>
            </a:r>
            <a:r>
              <a:rPr lang="en-US" sz="2000" dirty="0">
                <a:solidFill>
                  <a:schemeClr val="bg1"/>
                </a:solidFill>
              </a:rPr>
              <a:t>User Stories), </a:t>
            </a:r>
            <a:r>
              <a:rPr lang="uk-UA" sz="2000" dirty="0">
                <a:solidFill>
                  <a:schemeClr val="bg1"/>
                </a:solidFill>
              </a:rPr>
              <a:t>що знаходяться в </a:t>
            </a:r>
            <a:r>
              <a:rPr lang="en-US" sz="2000" dirty="0">
                <a:solidFill>
                  <a:schemeClr val="bg1"/>
                </a:solidFill>
              </a:rPr>
              <a:t>Product Backlog, </a:t>
            </a:r>
            <a:r>
              <a:rPr lang="uk-UA" sz="2000" dirty="0" smtClean="0">
                <a:solidFill>
                  <a:schemeClr val="bg1"/>
                </a:solidFill>
              </a:rPr>
              <a:t>мають нотатки</a:t>
            </a:r>
            <a:r>
              <a:rPr lang="uk-UA" sz="2000" dirty="0">
                <a:solidFill>
                  <a:schemeClr val="bg1"/>
                </a:solidFill>
              </a:rPr>
              <a:t>, для того, щоб під час планування зрозуміти про що йдеться мова. </a:t>
            </a:r>
            <a:endParaRPr lang="uk-UA" sz="2000" dirty="0" smtClean="0">
              <a:solidFill>
                <a:schemeClr val="bg1"/>
              </a:solidFill>
            </a:endParaRPr>
          </a:p>
          <a:p>
            <a:pPr marL="0" indent="-342900">
              <a:spcBef>
                <a:spcPts val="0"/>
              </a:spcBef>
              <a:buClrTx/>
              <a:buFont typeface="Wingdings" panose="05000000000000000000" pitchFamily="2" charset="2"/>
              <a:buChar char="ü"/>
              <a:tabLst>
                <a:tab pos="1187450" algn="l"/>
              </a:tabLst>
              <a:defRPr/>
            </a:pPr>
            <a:r>
              <a:rPr lang="uk-UA" sz="2000" dirty="0" smtClean="0">
                <a:solidFill>
                  <a:schemeClr val="bg1"/>
                </a:solidFill>
              </a:rPr>
              <a:t>Більше </a:t>
            </a:r>
            <a:r>
              <a:rPr lang="uk-UA" sz="2000" dirty="0">
                <a:solidFill>
                  <a:schemeClr val="bg1"/>
                </a:solidFill>
              </a:rPr>
              <a:t>детальні вимоги до цих завдань обговорюються на </a:t>
            </a:r>
            <a:r>
              <a:rPr lang="en-US" sz="2000" dirty="0">
                <a:solidFill>
                  <a:schemeClr val="bg1"/>
                </a:solidFill>
              </a:rPr>
              <a:t>Sprint </a:t>
            </a:r>
            <a:r>
              <a:rPr lang="en-US" sz="2000" dirty="0" err="1">
                <a:solidFill>
                  <a:schemeClr val="bg1"/>
                </a:solidFill>
              </a:rPr>
              <a:t>Planing</a:t>
            </a:r>
            <a:r>
              <a:rPr lang="en-US" sz="2000" dirty="0">
                <a:solidFill>
                  <a:schemeClr val="bg1"/>
                </a:solidFill>
              </a:rPr>
              <a:t>, </a:t>
            </a:r>
            <a:r>
              <a:rPr lang="uk-UA" sz="2000" dirty="0">
                <a:solidFill>
                  <a:schemeClr val="bg1"/>
                </a:solidFill>
              </a:rPr>
              <a:t>де команда уточнює не зрозумілі моменти у </a:t>
            </a:r>
            <a:r>
              <a:rPr lang="en-US" sz="2000" dirty="0">
                <a:solidFill>
                  <a:schemeClr val="bg1"/>
                </a:solidFill>
              </a:rPr>
              <a:t>Product Owner’</a:t>
            </a:r>
            <a:r>
              <a:rPr lang="uk-UA" sz="2000" dirty="0">
                <a:solidFill>
                  <a:schemeClr val="bg1"/>
                </a:solidFill>
              </a:rPr>
              <a:t>а</a:t>
            </a:r>
            <a:r>
              <a:rPr lang="uk-UA" sz="2000" dirty="0" smtClean="0">
                <a:solidFill>
                  <a:schemeClr val="bg1"/>
                </a:solidFill>
              </a:rPr>
              <a:t>.</a:t>
            </a:r>
          </a:p>
          <a:p>
            <a:pPr marL="0" indent="-342900">
              <a:spcBef>
                <a:spcPts val="0"/>
              </a:spcBef>
              <a:buClrTx/>
              <a:buFont typeface="Wingdings" panose="05000000000000000000" pitchFamily="2" charset="2"/>
              <a:buChar char="ü"/>
              <a:tabLst>
                <a:tab pos="1187450" algn="l"/>
              </a:tabLst>
              <a:defRPr/>
            </a:pPr>
            <a:r>
              <a:rPr lang="uk-UA" sz="2000" dirty="0" err="1" smtClean="0">
                <a:solidFill>
                  <a:schemeClr val="bg1"/>
                </a:solidFill>
              </a:rPr>
              <a:t>Репріоритезація</a:t>
            </a:r>
            <a:r>
              <a:rPr lang="uk-UA" sz="2000" dirty="0" smtClean="0">
                <a:solidFill>
                  <a:schemeClr val="bg1"/>
                </a:solidFill>
              </a:rPr>
              <a:t> відбувається перед кожним </a:t>
            </a:r>
            <a:r>
              <a:rPr lang="uk-UA" sz="2000" dirty="0" err="1" smtClean="0">
                <a:solidFill>
                  <a:schemeClr val="bg1"/>
                </a:solidFill>
              </a:rPr>
              <a:t>спрінтом</a:t>
            </a:r>
            <a:endParaRPr lang="en-US" sz="2000" dirty="0" smtClean="0">
              <a:solidFill>
                <a:schemeClr val="bg1"/>
              </a:solidFill>
            </a:endParaRPr>
          </a:p>
        </p:txBody>
      </p:sp>
      <p:pic>
        <p:nvPicPr>
          <p:cNvPr id="6" name="Picture 5"/>
          <p:cNvPicPr>
            <a:picLocks noChangeAspect="1" noChangeArrowheads="1"/>
          </p:cNvPicPr>
          <p:nvPr/>
        </p:nvPicPr>
        <p:blipFill>
          <a:blip r:embed="rId3" cstate="print"/>
          <a:srcRect/>
          <a:stretch>
            <a:fillRect/>
          </a:stretch>
        </p:blipFill>
        <p:spPr bwMode="auto">
          <a:xfrm>
            <a:off x="609600" y="1752600"/>
            <a:ext cx="3733800" cy="1905000"/>
          </a:xfrm>
          <a:prstGeom prst="rect">
            <a:avLst/>
          </a:prstGeom>
          <a:noFill/>
          <a:ln w="9525">
            <a:noFill/>
            <a:miter lim="800000"/>
            <a:headEnd/>
            <a:tailEnd/>
          </a:ln>
        </p:spPr>
      </p:pic>
      <p:sp>
        <p:nvSpPr>
          <p:cNvPr id="7" name="Line 5"/>
          <p:cNvSpPr>
            <a:spLocks noChangeShapeType="1"/>
          </p:cNvSpPr>
          <p:nvPr/>
        </p:nvSpPr>
        <p:spPr bwMode="auto">
          <a:xfrm>
            <a:off x="1295400" y="3200400"/>
            <a:ext cx="609600" cy="1295400"/>
          </a:xfrm>
          <a:prstGeom prst="line">
            <a:avLst/>
          </a:prstGeom>
          <a:noFill/>
          <a:ln w="38100">
            <a:solidFill>
              <a:srgbClr val="385D8A"/>
            </a:solidFill>
            <a:round/>
            <a:headEnd type="stealth" w="med" len="med"/>
            <a:tailEnd/>
          </a:ln>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8" name="Flowchart: Alternate Process 7"/>
          <p:cNvSpPr/>
          <p:nvPr/>
        </p:nvSpPr>
        <p:spPr>
          <a:xfrm>
            <a:off x="1524000" y="4495800"/>
            <a:ext cx="22860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ctr"/>
            <a:r>
              <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This is the Product Backlog</a:t>
            </a:r>
          </a:p>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a:t>
            </a:fld>
            <a:endParaRPr lang="uk-UA"/>
          </a:p>
        </p:txBody>
      </p:sp>
      <p:sp>
        <p:nvSpPr>
          <p:cNvPr id="4" name="Title 3"/>
          <p:cNvSpPr>
            <a:spLocks noGrp="1"/>
          </p:cNvSpPr>
          <p:nvPr>
            <p:ph type="title"/>
          </p:nvPr>
        </p:nvSpPr>
        <p:spPr/>
        <p:txBody>
          <a:bodyPr/>
          <a:lstStyle/>
          <a:p>
            <a:r>
              <a:rPr lang="en-US" dirty="0" smtClean="0">
                <a:solidFill>
                  <a:schemeClr val="bg1"/>
                </a:solidFill>
              </a:rPr>
              <a:t>Agile intro</a:t>
            </a:r>
            <a:endParaRPr lang="uk-UA" dirty="0">
              <a:solidFill>
                <a:schemeClr val="bg1"/>
              </a:solidFill>
            </a:endParaRPr>
          </a:p>
        </p:txBody>
      </p:sp>
      <p:sp>
        <p:nvSpPr>
          <p:cNvPr id="2" name="Прямоугольник 1"/>
          <p:cNvSpPr/>
          <p:nvPr/>
        </p:nvSpPr>
        <p:spPr>
          <a:xfrm>
            <a:off x="230400" y="1524000"/>
            <a:ext cx="8480400" cy="3416320"/>
          </a:xfrm>
          <a:prstGeom prst="rect">
            <a:avLst/>
          </a:prstGeom>
        </p:spPr>
        <p:txBody>
          <a:bodyPr wrap="square">
            <a:spAutoFit/>
          </a:bodyPr>
          <a:lstStyle/>
          <a:p>
            <a:pPr marL="285750" indent="-285750" algn="just">
              <a:buFont typeface="Arial" panose="020B0604020202020204" pitchFamily="34" charset="0"/>
              <a:buChar char="•"/>
            </a:pPr>
            <a:r>
              <a:rPr lang="en-US" b="1" i="1" dirty="0">
                <a:solidFill>
                  <a:schemeClr val="bg1"/>
                </a:solidFill>
                <a:latin typeface="Helvetica Neue Light"/>
              </a:rPr>
              <a:t>Agile </a:t>
            </a:r>
            <a:r>
              <a:rPr lang="en-US" dirty="0">
                <a:solidFill>
                  <a:schemeClr val="bg1"/>
                </a:solidFill>
                <a:latin typeface="Helvetica Neue Light"/>
              </a:rPr>
              <a:t>- </a:t>
            </a:r>
            <a:r>
              <a:rPr lang="uk-UA" dirty="0">
                <a:solidFill>
                  <a:schemeClr val="bg1"/>
                </a:solidFill>
                <a:latin typeface="Helvetica Neue Light"/>
              </a:rPr>
              <a:t>це клас </a:t>
            </a:r>
            <a:r>
              <a:rPr lang="uk-UA" dirty="0" err="1">
                <a:solidFill>
                  <a:schemeClr val="bg1"/>
                </a:solidFill>
                <a:latin typeface="Helvetica Neue Light"/>
              </a:rPr>
              <a:t>методологій</a:t>
            </a:r>
            <a:r>
              <a:rPr lang="uk-UA" dirty="0">
                <a:solidFill>
                  <a:schemeClr val="bg1"/>
                </a:solidFill>
                <a:latin typeface="Helvetica Neue Light"/>
              </a:rPr>
              <a:t> розробки програмного забезпечення, що базується на ітеративній розробці, в якій вимоги та розв'язки еволюціонують через співпрацю між </a:t>
            </a:r>
            <a:r>
              <a:rPr lang="uk-UA" dirty="0" err="1">
                <a:solidFill>
                  <a:schemeClr val="bg1"/>
                </a:solidFill>
                <a:latin typeface="Helvetica Neue Light"/>
              </a:rPr>
              <a:t>самоорганізовуваними</a:t>
            </a:r>
            <a:r>
              <a:rPr lang="uk-UA" dirty="0">
                <a:solidFill>
                  <a:schemeClr val="bg1"/>
                </a:solidFill>
                <a:latin typeface="Helvetica Neue Light"/>
              </a:rPr>
              <a:t> багатофункціональними командами. </a:t>
            </a:r>
          </a:p>
          <a:p>
            <a:pPr marL="285750" indent="-285750" algn="just">
              <a:buFont typeface="Arial" panose="020B0604020202020204" pitchFamily="34" charset="0"/>
              <a:buChar char="•"/>
            </a:pPr>
            <a:r>
              <a:rPr lang="uk-UA" dirty="0">
                <a:solidFill>
                  <a:schemeClr val="bg1"/>
                </a:solidFill>
                <a:latin typeface="Helvetica Neue Light"/>
              </a:rPr>
              <a:t/>
            </a:r>
            <a:br>
              <a:rPr lang="uk-UA" dirty="0">
                <a:solidFill>
                  <a:schemeClr val="bg1"/>
                </a:solidFill>
                <a:latin typeface="Helvetica Neue Light"/>
              </a:rPr>
            </a:br>
            <a:r>
              <a:rPr lang="en-US" b="1" i="1" dirty="0" smtClean="0">
                <a:solidFill>
                  <a:schemeClr val="bg1"/>
                </a:solidFill>
                <a:latin typeface="Helvetica Neue Light"/>
              </a:rPr>
              <a:t>Scrum</a:t>
            </a:r>
            <a:r>
              <a:rPr lang="en-US" i="1" dirty="0">
                <a:solidFill>
                  <a:schemeClr val="bg1"/>
                </a:solidFill>
                <a:latin typeface="Helvetica Neue Light"/>
              </a:rPr>
              <a:t> </a:t>
            </a:r>
            <a:r>
              <a:rPr lang="en-US" dirty="0">
                <a:solidFill>
                  <a:schemeClr val="bg1"/>
                </a:solidFill>
                <a:latin typeface="Helvetica Neue Light"/>
              </a:rPr>
              <a:t>- </a:t>
            </a:r>
            <a:r>
              <a:rPr lang="uk-UA" dirty="0">
                <a:solidFill>
                  <a:schemeClr val="bg1"/>
                </a:solidFill>
                <a:latin typeface="Helvetica Neue Light"/>
              </a:rPr>
              <a:t>є однією з </a:t>
            </a:r>
            <a:r>
              <a:rPr lang="uk-UA" dirty="0" err="1">
                <a:solidFill>
                  <a:schemeClr val="bg1"/>
                </a:solidFill>
                <a:latin typeface="Helvetica Neue Light"/>
              </a:rPr>
              <a:t>методологій</a:t>
            </a:r>
            <a:r>
              <a:rPr lang="uk-UA" dirty="0">
                <a:solidFill>
                  <a:schemeClr val="bg1"/>
                </a:solidFill>
                <a:latin typeface="Helvetica Neue Light"/>
              </a:rPr>
              <a:t> управління проектами в </a:t>
            </a:r>
            <a:r>
              <a:rPr lang="en-US" dirty="0" smtClean="0">
                <a:solidFill>
                  <a:schemeClr val="bg1"/>
                </a:solidFill>
                <a:latin typeface="Helvetica Neue Light"/>
              </a:rPr>
              <a:t>Agile</a:t>
            </a:r>
            <a:r>
              <a:rPr lang="uk-UA" dirty="0" smtClean="0">
                <a:solidFill>
                  <a:schemeClr val="bg1"/>
                </a:solidFill>
                <a:latin typeface="Helvetica Neue Light"/>
              </a:rPr>
              <a:t> (визначення </a:t>
            </a:r>
            <a:r>
              <a:rPr lang="uk-UA" dirty="0">
                <a:solidFill>
                  <a:schemeClr val="bg1"/>
                </a:solidFill>
                <a:latin typeface="Helvetica Neue Light"/>
              </a:rPr>
              <a:t>з </a:t>
            </a:r>
            <a:r>
              <a:rPr lang="en-US" dirty="0" smtClean="0">
                <a:solidFill>
                  <a:schemeClr val="bg1"/>
                </a:solidFill>
                <a:latin typeface="Helvetica Neue Light"/>
              </a:rPr>
              <a:t>Wikipedia</a:t>
            </a:r>
            <a:r>
              <a:rPr lang="uk-UA" dirty="0">
                <a:solidFill>
                  <a:schemeClr val="bg1"/>
                </a:solidFill>
                <a:latin typeface="Helvetica Neue Light"/>
              </a:rPr>
              <a:t>)</a:t>
            </a:r>
            <a:r>
              <a:rPr lang="en-US" dirty="0" smtClean="0">
                <a:solidFill>
                  <a:schemeClr val="bg1"/>
                </a:solidFill>
                <a:latin typeface="Helvetica Neue Light"/>
              </a:rPr>
              <a:t>. </a:t>
            </a:r>
            <a:endParaRPr lang="uk-UA" dirty="0" smtClean="0">
              <a:solidFill>
                <a:schemeClr val="bg1"/>
              </a:solidFill>
              <a:latin typeface="Helvetica Neue Light"/>
            </a:endParaRPr>
          </a:p>
          <a:p>
            <a:pPr marL="285750" indent="-285750" algn="just">
              <a:buFont typeface="Arial" panose="020B0604020202020204" pitchFamily="34" charset="0"/>
              <a:buChar char="•"/>
            </a:pPr>
            <a:endParaRPr lang="uk-UA" i="1" dirty="0" smtClean="0">
              <a:solidFill>
                <a:schemeClr val="bg1"/>
              </a:solidFill>
              <a:latin typeface="Helvetica Neue Light"/>
            </a:endParaRPr>
          </a:p>
          <a:p>
            <a:pPr marL="285750" indent="-285750" algn="just">
              <a:buFont typeface="Arial" panose="020B0604020202020204" pitchFamily="34" charset="0"/>
              <a:buChar char="•"/>
            </a:pPr>
            <a:r>
              <a:rPr lang="en-US" b="1" i="1" dirty="0" smtClean="0">
                <a:solidFill>
                  <a:schemeClr val="bg1"/>
                </a:solidFill>
                <a:latin typeface="Helvetica Neue Light"/>
              </a:rPr>
              <a:t>“</a:t>
            </a:r>
            <a:r>
              <a:rPr lang="en-US" b="1" i="1" dirty="0">
                <a:solidFill>
                  <a:schemeClr val="bg1"/>
                </a:solidFill>
                <a:latin typeface="Helvetica Neue Light"/>
              </a:rPr>
              <a:t>Scrum is not a process or a technique for building products; rather, it is a framework within which you can employ various processes and techniques</a:t>
            </a:r>
            <a:r>
              <a:rPr lang="en-US" b="1" i="1" dirty="0" smtClean="0">
                <a:solidFill>
                  <a:schemeClr val="bg1"/>
                </a:solidFill>
                <a:latin typeface="Helvetica Neue Light"/>
              </a:rPr>
              <a:t>.”</a:t>
            </a:r>
            <a:endParaRPr lang="uk-UA" b="1" i="1" dirty="0" smtClean="0">
              <a:solidFill>
                <a:schemeClr val="bg1"/>
              </a:solidFill>
              <a:latin typeface="Helvetica Neue Light"/>
            </a:endParaRPr>
          </a:p>
          <a:p>
            <a:pPr marL="285750" indent="-285750" algn="just">
              <a:buFont typeface="Arial" panose="020B0604020202020204" pitchFamily="34" charset="0"/>
              <a:buChar char="•"/>
            </a:pPr>
            <a:endParaRPr lang="en-US" dirty="0">
              <a:solidFill>
                <a:schemeClr val="bg1"/>
              </a:solidFill>
              <a:latin typeface="Helvetica Neue Light"/>
            </a:endParaRPr>
          </a:p>
        </p:txBody>
      </p:sp>
    </p:spTree>
    <p:extLst>
      <p:ext uri="{BB962C8B-B14F-4D97-AF65-F5344CB8AC3E}">
        <p14:creationId xmlns:p14="http://schemas.microsoft.com/office/powerpoint/2010/main" val="36417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40</a:t>
            </a:fld>
            <a:endParaRPr lang="uk-UA"/>
          </a:p>
        </p:txBody>
      </p:sp>
      <p:sp>
        <p:nvSpPr>
          <p:cNvPr id="4" name="Title 3"/>
          <p:cNvSpPr>
            <a:spLocks noGrp="1"/>
          </p:cNvSpPr>
          <p:nvPr>
            <p:ph type="title"/>
          </p:nvPr>
        </p:nvSpPr>
        <p:spPr/>
        <p:txBody>
          <a:bodyPr/>
          <a:lstStyle/>
          <a:p>
            <a:r>
              <a:rPr lang="en-US" dirty="0" smtClean="0">
                <a:solidFill>
                  <a:schemeClr val="bg1"/>
                </a:solidFill>
              </a:rPr>
              <a:t>Product Backlog Example</a:t>
            </a:r>
            <a:endParaRPr lang="uk-UA"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733215982"/>
              </p:ext>
            </p:extLst>
          </p:nvPr>
        </p:nvGraphicFramePr>
        <p:xfrm>
          <a:off x="762000" y="1524000"/>
          <a:ext cx="7924800" cy="4172373"/>
        </p:xfrm>
        <a:graphic>
          <a:graphicData uri="http://schemas.openxmlformats.org/drawingml/2006/table">
            <a:tbl>
              <a:tblPr/>
              <a:tblGrid>
                <a:gridCol w="6400800"/>
                <a:gridCol w="1524000"/>
              </a:tblGrid>
              <a:tr h="1117599">
                <a:tc>
                  <a:txBody>
                    <a:bodyPr/>
                    <a:lstStyle/>
                    <a:p>
                      <a:pPr algn="ctr" rtl="0" fontAlgn="ctr"/>
                      <a:r>
                        <a:rPr lang="en-US" sz="1600" b="0" i="0" u="none" strike="noStrike" dirty="0" smtClean="0">
                          <a:solidFill>
                            <a:srgbClr val="FFFFFF"/>
                          </a:solidFill>
                          <a:effectLst/>
                          <a:latin typeface="Verdana"/>
                        </a:rPr>
                        <a:t>Backlog item</a:t>
                      </a:r>
                      <a:endParaRPr lang="en-US" sz="1600" b="0" i="0" u="none" strike="noStrike" dirty="0">
                        <a:solidFill>
                          <a:srgbClr val="FFFFFF"/>
                        </a:solidFill>
                        <a:effectLst/>
                        <a:latin typeface="Verdan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dirty="0">
                          <a:solidFill>
                            <a:srgbClr val="FFFFFF"/>
                          </a:solidFill>
                          <a:effectLst/>
                          <a:latin typeface="Verdana"/>
                        </a:rPr>
                        <a:t>Estimate </a:t>
                      </a:r>
                      <a:endParaRPr lang="en-US" sz="1600" b="0" i="0" u="none" strike="noStrike" dirty="0" smtClean="0">
                        <a:solidFill>
                          <a:srgbClr val="FFFFFF"/>
                        </a:solidFill>
                        <a:effectLst/>
                        <a:latin typeface="Verdana"/>
                      </a:endParaRPr>
                    </a:p>
                    <a:p>
                      <a:pPr algn="ctr" rtl="0" fontAlgn="ctr"/>
                      <a:r>
                        <a:rPr lang="en-US" sz="1600" b="0" i="0" u="none" strike="noStrike" dirty="0" smtClean="0">
                          <a:solidFill>
                            <a:srgbClr val="FFFFFF"/>
                          </a:solidFill>
                          <a:effectLst/>
                          <a:latin typeface="Verdana"/>
                        </a:rPr>
                        <a:t>(</a:t>
                      </a:r>
                      <a:r>
                        <a:rPr lang="en-US" sz="1600" b="0" i="0" u="none" strike="noStrike" dirty="0">
                          <a:solidFill>
                            <a:srgbClr val="FFFFFF"/>
                          </a:solidFill>
                          <a:effectLst/>
                          <a:latin typeface="Verdana"/>
                        </a:rPr>
                        <a:t>story points)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r>
              <a:tr h="372534">
                <a:tc>
                  <a:txBody>
                    <a:bodyPr/>
                    <a:lstStyle/>
                    <a:p>
                      <a:pPr algn="l" rtl="0" fontAlgn="ctr"/>
                      <a:r>
                        <a:rPr lang="en-US" sz="1600" b="0" i="0" u="none" strike="noStrike" dirty="0" smtClean="0">
                          <a:solidFill>
                            <a:srgbClr val="000000"/>
                          </a:solidFill>
                          <a:effectLst/>
                          <a:latin typeface="Verdana"/>
                        </a:rPr>
                        <a:t>As a house owner, I want to see Christmas </a:t>
                      </a:r>
                      <a:r>
                        <a:rPr lang="en-US" sz="1600" b="0" i="0" u="none" strike="noStrike" dirty="0">
                          <a:solidFill>
                            <a:srgbClr val="000000"/>
                          </a:solidFill>
                          <a:effectLst/>
                          <a:latin typeface="Verdana"/>
                        </a:rPr>
                        <a:t>Tree in living </a:t>
                      </a:r>
                      <a:r>
                        <a:rPr lang="en-US" sz="1600" b="0" i="0" u="none" strike="noStrike" dirty="0" smtClean="0">
                          <a:solidFill>
                            <a:srgbClr val="000000"/>
                          </a:solidFill>
                          <a:effectLst/>
                          <a:latin typeface="Verdana"/>
                        </a:rPr>
                        <a:t>room, so that to celebrate the Christmas</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dirty="0">
                          <a:solidFill>
                            <a:srgbClr val="000000"/>
                          </a:solidFill>
                          <a:effectLst/>
                          <a:latin typeface="Verdana"/>
                        </a:rPr>
                        <a:t>As a </a:t>
                      </a:r>
                      <a:r>
                        <a:rPr lang="en-US" sz="1600" b="0" i="0" u="none" strike="noStrike" dirty="0" smtClean="0">
                          <a:solidFill>
                            <a:srgbClr val="000000"/>
                          </a:solidFill>
                          <a:effectLst/>
                          <a:latin typeface="Verdana"/>
                        </a:rPr>
                        <a:t>house owner, </a:t>
                      </a:r>
                      <a:r>
                        <a:rPr lang="en-US" sz="1600" b="0" i="0" u="none" strike="noStrike" dirty="0">
                          <a:solidFill>
                            <a:srgbClr val="000000"/>
                          </a:solidFill>
                          <a:effectLst/>
                          <a:latin typeface="Verdana"/>
                        </a:rPr>
                        <a:t>I want to have New Year decorated </a:t>
                      </a:r>
                      <a:r>
                        <a:rPr lang="en-US" sz="1600" b="0" i="0" u="none" strike="noStrike" dirty="0" smtClean="0">
                          <a:solidFill>
                            <a:srgbClr val="000000"/>
                          </a:solidFill>
                          <a:effectLst/>
                          <a:latin typeface="Verdana"/>
                        </a:rPr>
                        <a:t>windows, so</a:t>
                      </a:r>
                      <a:r>
                        <a:rPr lang="en-US" sz="1600" b="0" i="0" u="none" strike="noStrike" baseline="0" dirty="0" smtClean="0">
                          <a:solidFill>
                            <a:srgbClr val="000000"/>
                          </a:solidFill>
                          <a:effectLst/>
                          <a:latin typeface="Verdana"/>
                        </a:rPr>
                        <a:t> that people can see nice windows from the outside</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dirty="0">
                          <a:solidFill>
                            <a:srgbClr val="000000"/>
                          </a:solidFill>
                          <a:effectLst/>
                          <a:latin typeface="Verdana"/>
                        </a:rPr>
                        <a:t>As a guest, I want to have sitting </a:t>
                      </a:r>
                      <a:r>
                        <a:rPr lang="en-US" sz="1600" b="0" i="0" u="none" strike="noStrike" dirty="0" smtClean="0">
                          <a:solidFill>
                            <a:srgbClr val="000000"/>
                          </a:solidFill>
                          <a:effectLst/>
                          <a:latin typeface="Verdana"/>
                        </a:rPr>
                        <a:t>place, so that to have a rest during</a:t>
                      </a:r>
                      <a:r>
                        <a:rPr lang="en-US" sz="1600" b="0" i="0" u="none" strike="noStrike" baseline="0" dirty="0" smtClean="0">
                          <a:solidFill>
                            <a:srgbClr val="000000"/>
                          </a:solidFill>
                          <a:effectLst/>
                          <a:latin typeface="Verdana"/>
                        </a:rPr>
                        <a:t> celebration</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dirty="0">
                          <a:solidFill>
                            <a:srgbClr val="000000"/>
                          </a:solidFill>
                          <a:effectLst/>
                          <a:latin typeface="Verdana"/>
                        </a:rPr>
                        <a:t>As a guest, I want to have ability to listen the </a:t>
                      </a:r>
                      <a:r>
                        <a:rPr lang="en-US" sz="1600" b="0" i="0" u="none" strike="noStrike" dirty="0" smtClean="0">
                          <a:solidFill>
                            <a:srgbClr val="000000"/>
                          </a:solidFill>
                          <a:effectLst/>
                          <a:latin typeface="Verdana"/>
                        </a:rPr>
                        <a:t>music, so that I can dance</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dirty="0">
                          <a:solidFill>
                            <a:srgbClr val="000000"/>
                          </a:solidFill>
                          <a:effectLst/>
                          <a:latin typeface="Verdana"/>
                        </a:rPr>
                        <a:t>As a guest, I want to have different dishes on the holiday </a:t>
                      </a:r>
                      <a:r>
                        <a:rPr lang="en-US" sz="1600" b="0" i="0" u="none" strike="noStrike" dirty="0" smtClean="0">
                          <a:solidFill>
                            <a:srgbClr val="000000"/>
                          </a:solidFill>
                          <a:effectLst/>
                          <a:latin typeface="Verdana"/>
                        </a:rPr>
                        <a:t>table, so that do</a:t>
                      </a:r>
                      <a:r>
                        <a:rPr lang="en-US" sz="1600" b="0" i="0" u="none" strike="noStrike" baseline="0" dirty="0" smtClean="0">
                          <a:solidFill>
                            <a:srgbClr val="000000"/>
                          </a:solidFill>
                          <a:effectLst/>
                          <a:latin typeface="Verdana"/>
                        </a:rPr>
                        <a:t> not be hungry on celebration</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a:solidFill>
                            <a:srgbClr val="000000"/>
                          </a:solidFill>
                          <a:effectLst/>
                          <a:latin typeface="Verdana"/>
                        </a:rPr>
                        <a:t>...</a:t>
                      </a: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bl>
          </a:graphicData>
        </a:graphic>
      </p:graphicFrame>
      <p:sp>
        <p:nvSpPr>
          <p:cNvPr id="6" name="Oval 5"/>
          <p:cNvSpPr/>
          <p:nvPr/>
        </p:nvSpPr>
        <p:spPr>
          <a:xfrm>
            <a:off x="381000" y="2438400"/>
            <a:ext cx="8305800" cy="838200"/>
          </a:xfrm>
          <a:prstGeom prst="ellipse">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477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41</a:t>
            </a:fld>
            <a:endParaRPr lang="uk-UA"/>
          </a:p>
        </p:txBody>
      </p:sp>
      <p:sp>
        <p:nvSpPr>
          <p:cNvPr id="4" name="Title 3"/>
          <p:cNvSpPr>
            <a:spLocks noGrp="1"/>
          </p:cNvSpPr>
          <p:nvPr>
            <p:ph type="title"/>
          </p:nvPr>
        </p:nvSpPr>
        <p:spPr/>
        <p:txBody>
          <a:bodyPr/>
          <a:lstStyle/>
          <a:p>
            <a:r>
              <a:rPr lang="en-US" dirty="0" smtClean="0">
                <a:solidFill>
                  <a:schemeClr val="bg1"/>
                </a:solidFill>
              </a:rPr>
              <a:t>Release </a:t>
            </a:r>
            <a:r>
              <a:rPr lang="en-US" dirty="0" err="1" smtClean="0">
                <a:solidFill>
                  <a:schemeClr val="bg1"/>
                </a:solidFill>
              </a:rPr>
              <a:t>Burndown</a:t>
            </a:r>
            <a:endParaRPr lang="uk-UA" dirty="0">
              <a:solidFill>
                <a:schemeClr val="bg1"/>
              </a:solidFill>
            </a:endParaRPr>
          </a:p>
        </p:txBody>
      </p:sp>
      <p:sp>
        <p:nvSpPr>
          <p:cNvPr id="5" name="Прямоугольник 4"/>
          <p:cNvSpPr/>
          <p:nvPr/>
        </p:nvSpPr>
        <p:spPr>
          <a:xfrm>
            <a:off x="510268" y="819835"/>
            <a:ext cx="8176532" cy="830997"/>
          </a:xfrm>
          <a:prstGeom prst="rect">
            <a:avLst/>
          </a:prstGeom>
        </p:spPr>
        <p:txBody>
          <a:bodyPr wrap="square">
            <a:spAutoFit/>
          </a:bodyPr>
          <a:lstStyle/>
          <a:p>
            <a:r>
              <a:rPr lang="ru-RU" sz="2400" i="1" dirty="0" err="1">
                <a:solidFill>
                  <a:schemeClr val="bg1"/>
                </a:solidFill>
                <a:latin typeface="Helvetica Neue Light"/>
              </a:rPr>
              <a:t>Release</a:t>
            </a:r>
            <a:r>
              <a:rPr lang="ru-RU" sz="2400" i="1" dirty="0">
                <a:solidFill>
                  <a:schemeClr val="bg1"/>
                </a:solidFill>
                <a:latin typeface="Helvetica Neue Light"/>
              </a:rPr>
              <a:t> </a:t>
            </a:r>
            <a:r>
              <a:rPr lang="ru-RU" sz="2400" i="1" dirty="0" err="1">
                <a:solidFill>
                  <a:schemeClr val="bg1"/>
                </a:solidFill>
                <a:latin typeface="Helvetica Neue Light"/>
              </a:rPr>
              <a:t>Burndown</a:t>
            </a:r>
            <a:r>
              <a:rPr lang="ru-RU" sz="2400" dirty="0">
                <a:solidFill>
                  <a:schemeClr val="bg1"/>
                </a:solidFill>
                <a:latin typeface="Helvetica Neue Light"/>
              </a:rPr>
              <a:t> </a:t>
            </a:r>
            <a:r>
              <a:rPr lang="ru-RU" sz="2400" dirty="0" err="1">
                <a:solidFill>
                  <a:schemeClr val="bg1"/>
                </a:solidFill>
                <a:latin typeface="Helvetica Neue Light"/>
              </a:rPr>
              <a:t>відображає</a:t>
            </a:r>
            <a:r>
              <a:rPr lang="ru-RU" sz="2400" dirty="0">
                <a:solidFill>
                  <a:schemeClr val="bg1"/>
                </a:solidFill>
                <a:latin typeface="Helvetica Neue Light"/>
              </a:rPr>
              <a:t> </a:t>
            </a:r>
            <a:r>
              <a:rPr lang="ru-RU" sz="2400" dirty="0" err="1">
                <a:solidFill>
                  <a:schemeClr val="bg1"/>
                </a:solidFill>
                <a:latin typeface="Helvetica Neue Light"/>
              </a:rPr>
              <a:t>залишок</a:t>
            </a:r>
            <a:r>
              <a:rPr lang="ru-RU" sz="2400" dirty="0">
                <a:solidFill>
                  <a:schemeClr val="bg1"/>
                </a:solidFill>
                <a:latin typeface="Helvetica Neue Light"/>
              </a:rPr>
              <a:t> </a:t>
            </a:r>
            <a:r>
              <a:rPr lang="ru-RU" sz="2400" dirty="0" err="1">
                <a:solidFill>
                  <a:schemeClr val="bg1"/>
                </a:solidFill>
                <a:latin typeface="Helvetica Neue Light"/>
              </a:rPr>
              <a:t>запланованих</a:t>
            </a:r>
            <a:r>
              <a:rPr lang="ru-RU" sz="2400" dirty="0">
                <a:solidFill>
                  <a:schemeClr val="bg1"/>
                </a:solidFill>
                <a:latin typeface="Helvetica Neue Light"/>
              </a:rPr>
              <a:t> </a:t>
            </a:r>
            <a:r>
              <a:rPr lang="ru-RU" sz="2400" dirty="0" err="1">
                <a:solidFill>
                  <a:schemeClr val="bg1"/>
                </a:solidFill>
                <a:latin typeface="Helvetica Neue Light"/>
              </a:rPr>
              <a:t>завдань</a:t>
            </a:r>
            <a:r>
              <a:rPr lang="ru-RU" sz="2400" dirty="0">
                <a:solidFill>
                  <a:schemeClr val="bg1"/>
                </a:solidFill>
                <a:latin typeface="Helvetica Neue Light"/>
              </a:rPr>
              <a:t> на </a:t>
            </a:r>
            <a:r>
              <a:rPr lang="ru-RU" sz="2400" dirty="0" err="1">
                <a:solidFill>
                  <a:schemeClr val="bg1"/>
                </a:solidFill>
                <a:latin typeface="Helvetica Neue Light"/>
              </a:rPr>
              <a:t>даний</a:t>
            </a:r>
            <a:r>
              <a:rPr lang="ru-RU" sz="2400" dirty="0">
                <a:solidFill>
                  <a:schemeClr val="bg1"/>
                </a:solidFill>
                <a:latin typeface="Helvetica Neue Light"/>
              </a:rPr>
              <a:t> </a:t>
            </a:r>
            <a:r>
              <a:rPr lang="ru-RU" sz="2400" dirty="0" err="1">
                <a:solidFill>
                  <a:schemeClr val="bg1"/>
                </a:solidFill>
                <a:latin typeface="Helvetica Neue Light"/>
              </a:rPr>
              <a:t>реліз</a:t>
            </a:r>
            <a:r>
              <a:rPr lang="ru-RU" sz="2400" dirty="0">
                <a:solidFill>
                  <a:schemeClr val="bg1"/>
                </a:solidFill>
                <a:latin typeface="Helvetica Neue Light"/>
              </a:rPr>
              <a:t> </a:t>
            </a:r>
            <a:r>
              <a:rPr lang="ru-RU" sz="2400" dirty="0" err="1">
                <a:solidFill>
                  <a:schemeClr val="bg1"/>
                </a:solidFill>
                <a:latin typeface="Helvetica Neue Light"/>
              </a:rPr>
              <a:t>після</a:t>
            </a:r>
            <a:r>
              <a:rPr lang="ru-RU" sz="2400" dirty="0">
                <a:solidFill>
                  <a:schemeClr val="bg1"/>
                </a:solidFill>
                <a:latin typeface="Helvetica Neue Light"/>
              </a:rPr>
              <a:t> </a:t>
            </a:r>
            <a:r>
              <a:rPr lang="ru-RU" sz="2400" dirty="0" err="1">
                <a:solidFill>
                  <a:schemeClr val="bg1"/>
                </a:solidFill>
                <a:latin typeface="Helvetica Neue Light"/>
              </a:rPr>
              <a:t>кожної</a:t>
            </a:r>
            <a:r>
              <a:rPr lang="ru-RU" sz="2400" dirty="0">
                <a:solidFill>
                  <a:schemeClr val="bg1"/>
                </a:solidFill>
                <a:latin typeface="Helvetica Neue Light"/>
              </a:rPr>
              <a:t> </a:t>
            </a:r>
            <a:r>
              <a:rPr lang="ru-RU" sz="2400" dirty="0" err="1">
                <a:solidFill>
                  <a:schemeClr val="bg1"/>
                </a:solidFill>
                <a:latin typeface="Helvetica Neue Light"/>
              </a:rPr>
              <a:t>ітерації</a:t>
            </a:r>
            <a:r>
              <a:rPr lang="ru-RU" sz="2400" dirty="0">
                <a:solidFill>
                  <a:schemeClr val="bg1"/>
                </a:solidFill>
                <a:latin typeface="Helvetica Neue Light"/>
              </a:rPr>
              <a:t>.</a:t>
            </a:r>
            <a:endParaRPr lang="uk-UA" sz="2400" dirty="0">
              <a:solidFill>
                <a:schemeClr val="bg1"/>
              </a:solidFill>
            </a:endParaRPr>
          </a:p>
        </p:txBody>
      </p:sp>
      <p:pic>
        <p:nvPicPr>
          <p:cNvPr id="7" name="Рисунок 6"/>
          <p:cNvPicPr>
            <a:picLocks noChangeAspect="1"/>
          </p:cNvPicPr>
          <p:nvPr/>
        </p:nvPicPr>
        <p:blipFill>
          <a:blip r:embed="rId3"/>
          <a:stretch>
            <a:fillRect/>
          </a:stretch>
        </p:blipFill>
        <p:spPr>
          <a:xfrm>
            <a:off x="3179309" y="2313866"/>
            <a:ext cx="2838450" cy="3467100"/>
          </a:xfrm>
          <a:prstGeom prst="rect">
            <a:avLst/>
          </a:prstGeom>
        </p:spPr>
      </p:pic>
    </p:spTree>
    <p:extLst>
      <p:ext uri="{BB962C8B-B14F-4D97-AF65-F5344CB8AC3E}">
        <p14:creationId xmlns:p14="http://schemas.microsoft.com/office/powerpoint/2010/main" val="30314356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42</a:t>
            </a:fld>
            <a:endParaRPr lang="uk-UA"/>
          </a:p>
        </p:txBody>
      </p:sp>
      <p:sp>
        <p:nvSpPr>
          <p:cNvPr id="4" name="Title 3"/>
          <p:cNvSpPr>
            <a:spLocks noGrp="1"/>
          </p:cNvSpPr>
          <p:nvPr>
            <p:ph type="title"/>
          </p:nvPr>
        </p:nvSpPr>
        <p:spPr/>
        <p:txBody>
          <a:bodyPr/>
          <a:lstStyle/>
          <a:p>
            <a:r>
              <a:rPr lang="en-US" dirty="0" smtClean="0">
                <a:solidFill>
                  <a:schemeClr val="bg1"/>
                </a:solidFill>
              </a:rPr>
              <a:t>Sprint Backlog</a:t>
            </a:r>
            <a:endParaRPr lang="uk-UA" dirty="0">
              <a:solidFill>
                <a:schemeClr val="bg1"/>
              </a:solidFill>
            </a:endParaRPr>
          </a:p>
        </p:txBody>
      </p:sp>
      <p:pic>
        <p:nvPicPr>
          <p:cNvPr id="6" name="Picture 5"/>
          <p:cNvPicPr>
            <a:picLocks noChangeAspect="1" noChangeArrowheads="1"/>
          </p:cNvPicPr>
          <p:nvPr/>
        </p:nvPicPr>
        <p:blipFill>
          <a:blip r:embed="rId3" cstate="print"/>
          <a:srcRect/>
          <a:stretch>
            <a:fillRect/>
          </a:stretch>
        </p:blipFill>
        <p:spPr bwMode="auto">
          <a:xfrm>
            <a:off x="609600" y="1594757"/>
            <a:ext cx="3733800" cy="1905000"/>
          </a:xfrm>
          <a:prstGeom prst="rect">
            <a:avLst/>
          </a:prstGeom>
          <a:noFill/>
          <a:ln w="9525">
            <a:noFill/>
            <a:miter lim="800000"/>
            <a:headEnd/>
            <a:tailEnd/>
          </a:ln>
        </p:spPr>
      </p:pic>
      <p:sp>
        <p:nvSpPr>
          <p:cNvPr id="7" name="Line 5"/>
          <p:cNvSpPr>
            <a:spLocks noChangeShapeType="1"/>
          </p:cNvSpPr>
          <p:nvPr/>
        </p:nvSpPr>
        <p:spPr bwMode="auto">
          <a:xfrm flipH="1">
            <a:off x="1905000" y="3200400"/>
            <a:ext cx="228600" cy="1295400"/>
          </a:xfrm>
          <a:prstGeom prst="line">
            <a:avLst/>
          </a:prstGeom>
          <a:noFill/>
          <a:ln w="38100">
            <a:solidFill>
              <a:srgbClr val="385D8A"/>
            </a:solidFill>
            <a:round/>
            <a:headEnd type="stealth" w="med" len="med"/>
            <a:tailEnd/>
          </a:ln>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8" name="Flowchart: Alternate Process 7"/>
          <p:cNvSpPr/>
          <p:nvPr/>
        </p:nvSpPr>
        <p:spPr>
          <a:xfrm>
            <a:off x="1524000" y="4495800"/>
            <a:ext cx="22860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ctr"/>
            <a:r>
              <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This is the Sprint Backlog</a:t>
            </a:r>
          </a:p>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9" name="Content Placeholder 2"/>
          <p:cNvSpPr>
            <a:spLocks noGrp="1"/>
          </p:cNvSpPr>
          <p:nvPr>
            <p:ph idx="1"/>
          </p:nvPr>
        </p:nvSpPr>
        <p:spPr>
          <a:xfrm>
            <a:off x="4343400" y="937418"/>
            <a:ext cx="4526280" cy="4244182"/>
          </a:xfrm>
        </p:spPr>
        <p:txBody>
          <a:bodyPr>
            <a:noAutofit/>
          </a:bodyPr>
          <a:lstStyle/>
          <a:p>
            <a:pPr marL="596900" indent="-342900">
              <a:lnSpc>
                <a:spcPct val="150000"/>
              </a:lnSpc>
              <a:buClrTx/>
              <a:buFont typeface="Wingdings" panose="05000000000000000000" pitchFamily="2" charset="2"/>
              <a:buChar char="ü"/>
              <a:tabLst>
                <a:tab pos="1187450" algn="l"/>
              </a:tabLst>
              <a:defRPr/>
            </a:pPr>
            <a:r>
              <a:rPr lang="en-US" sz="2000" i="1" dirty="0">
                <a:solidFill>
                  <a:schemeClr val="bg1"/>
                </a:solidFill>
              </a:rPr>
              <a:t>Sprint Backlog</a:t>
            </a:r>
            <a:r>
              <a:rPr lang="en-US" sz="2000" dirty="0">
                <a:solidFill>
                  <a:schemeClr val="bg1"/>
                </a:solidFill>
              </a:rPr>
              <a:t> - </a:t>
            </a:r>
            <a:r>
              <a:rPr lang="uk-UA" sz="2000" dirty="0">
                <a:solidFill>
                  <a:schemeClr val="bg1"/>
                </a:solidFill>
              </a:rPr>
              <a:t>це список завдань, які команда буде виконувати протягом всього </a:t>
            </a:r>
            <a:r>
              <a:rPr lang="en-US" sz="2000" dirty="0" err="1">
                <a:solidFill>
                  <a:schemeClr val="bg1"/>
                </a:solidFill>
              </a:rPr>
              <a:t>Sprint’a</a:t>
            </a:r>
            <a:r>
              <a:rPr lang="en-US" sz="2000" dirty="0">
                <a:solidFill>
                  <a:schemeClr val="bg1"/>
                </a:solidFill>
              </a:rPr>
              <a:t>. </a:t>
            </a:r>
            <a:endParaRPr lang="uk-UA" sz="2000" dirty="0" smtClean="0">
              <a:solidFill>
                <a:schemeClr val="bg1"/>
              </a:solidFill>
            </a:endParaRPr>
          </a:p>
          <a:p>
            <a:pPr marL="596900" indent="-342900">
              <a:lnSpc>
                <a:spcPct val="150000"/>
              </a:lnSpc>
              <a:buClrTx/>
              <a:buFont typeface="Wingdings" panose="05000000000000000000" pitchFamily="2" charset="2"/>
              <a:buChar char="ü"/>
              <a:tabLst>
                <a:tab pos="1187450" algn="l"/>
              </a:tabLst>
              <a:defRPr/>
            </a:pPr>
            <a:r>
              <a:rPr lang="uk-UA" sz="2000" dirty="0" smtClean="0">
                <a:solidFill>
                  <a:schemeClr val="bg1"/>
                </a:solidFill>
              </a:rPr>
              <a:t>Кожен </a:t>
            </a:r>
            <a:r>
              <a:rPr lang="en-US" sz="2000" dirty="0">
                <a:solidFill>
                  <a:schemeClr val="bg1"/>
                </a:solidFill>
              </a:rPr>
              <a:t>Sprint </a:t>
            </a:r>
            <a:r>
              <a:rPr lang="uk-UA" sz="2000" dirty="0">
                <a:solidFill>
                  <a:schemeClr val="bg1"/>
                </a:solidFill>
              </a:rPr>
              <a:t>має певну ціль і </a:t>
            </a:r>
            <a:r>
              <a:rPr lang="en-US" sz="2000" dirty="0">
                <a:solidFill>
                  <a:schemeClr val="bg1"/>
                </a:solidFill>
              </a:rPr>
              <a:t>Sprint Backlog </a:t>
            </a:r>
            <a:r>
              <a:rPr lang="uk-UA" sz="2000" dirty="0">
                <a:solidFill>
                  <a:schemeClr val="bg1"/>
                </a:solidFill>
              </a:rPr>
              <a:t>формується відповідно до цієї цілі. </a:t>
            </a:r>
            <a:endParaRPr lang="uk-UA" sz="2000" dirty="0" smtClean="0">
              <a:solidFill>
                <a:schemeClr val="bg1"/>
              </a:solidFill>
            </a:endParaRPr>
          </a:p>
          <a:p>
            <a:pPr marL="596900" indent="-342900">
              <a:lnSpc>
                <a:spcPct val="150000"/>
              </a:lnSpc>
              <a:buClrTx/>
              <a:buFont typeface="Wingdings" panose="05000000000000000000" pitchFamily="2" charset="2"/>
              <a:buChar char="ü"/>
              <a:tabLst>
                <a:tab pos="1187450" algn="l"/>
              </a:tabLst>
              <a:defRPr/>
            </a:pPr>
            <a:r>
              <a:rPr lang="uk-UA" sz="2000" dirty="0" smtClean="0">
                <a:solidFill>
                  <a:schemeClr val="bg1"/>
                </a:solidFill>
              </a:rPr>
              <a:t>Список </a:t>
            </a:r>
            <a:r>
              <a:rPr lang="uk-UA" sz="2000" dirty="0">
                <a:solidFill>
                  <a:schemeClr val="bg1"/>
                </a:solidFill>
              </a:rPr>
              <a:t>усіх завдання формує команда з </a:t>
            </a:r>
            <a:r>
              <a:rPr lang="en-US" sz="2000" dirty="0">
                <a:solidFill>
                  <a:schemeClr val="bg1"/>
                </a:solidFill>
              </a:rPr>
              <a:t>Product Backlog’</a:t>
            </a:r>
            <a:r>
              <a:rPr lang="uk-UA" sz="2000" dirty="0">
                <a:solidFill>
                  <a:schemeClr val="bg1"/>
                </a:solidFill>
              </a:rPr>
              <a:t>а. </a:t>
            </a:r>
          </a:p>
          <a:p>
            <a:pPr marL="596900" indent="-342900">
              <a:lnSpc>
                <a:spcPct val="150000"/>
              </a:lnSpc>
              <a:buClrTx/>
              <a:buFont typeface="Wingdings" panose="05000000000000000000" pitchFamily="2" charset="2"/>
              <a:buChar char="ü"/>
              <a:tabLst>
                <a:tab pos="1187450" algn="l"/>
              </a:tabLst>
              <a:defRPr/>
            </a:pPr>
            <a:endParaRPr lang="en-US" sz="1600" dirty="0" smtClean="0">
              <a:solidFill>
                <a:schemeClr val="tx1"/>
              </a:solidFill>
            </a:endParaRPr>
          </a:p>
        </p:txBody>
      </p:sp>
      <p:sp>
        <p:nvSpPr>
          <p:cNvPr id="2" name="Rectangle 1"/>
          <p:cNvSpPr/>
          <p:nvPr/>
        </p:nvSpPr>
        <p:spPr>
          <a:xfrm>
            <a:off x="152400" y="5660595"/>
            <a:ext cx="8668987" cy="707886"/>
          </a:xfrm>
          <a:prstGeom prst="rect">
            <a:avLst/>
          </a:prstGeom>
        </p:spPr>
        <p:txBody>
          <a:bodyPr wrap="square">
            <a:spAutoFit/>
          </a:bodyPr>
          <a:lstStyle/>
          <a:p>
            <a:pPr marL="342900" indent="-342900">
              <a:buFont typeface="Arial" panose="020B0604020202020204" pitchFamily="34" charset="0"/>
              <a:buChar char="•"/>
            </a:pPr>
            <a:r>
              <a:rPr lang="uk-UA" sz="2000" dirty="0">
                <a:solidFill>
                  <a:schemeClr val="bg1"/>
                </a:solidFill>
                <a:latin typeface="Segoe UI" panose="020B0502040204020203" pitchFamily="34" charset="0"/>
                <a:ea typeface="Segoe UI" panose="020B0502040204020203" pitchFamily="34" charset="0"/>
                <a:cs typeface="Segoe UI" panose="020B0502040204020203" pitchFamily="34" charset="0"/>
              </a:rPr>
              <a:t>Тільки команди може змінювати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свій </a:t>
            </a:r>
            <a:r>
              <a:rPr lang="en-US" sz="2000" dirty="0">
                <a:solidFill>
                  <a:schemeClr val="bg1"/>
                </a:solidFill>
              </a:rPr>
              <a:t>Sprint Backlog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під </a:t>
            </a:r>
            <a:r>
              <a:rPr lang="uk-UA" sz="2000" dirty="0">
                <a:solidFill>
                  <a:schemeClr val="bg1"/>
                </a:solidFill>
                <a:latin typeface="Segoe UI" panose="020B0502040204020203" pitchFamily="34" charset="0"/>
                <a:ea typeface="Segoe UI" panose="020B0502040204020203" pitchFamily="34" charset="0"/>
                <a:cs typeface="Segoe UI" panose="020B0502040204020203" pitchFamily="34" charset="0"/>
              </a:rPr>
              <a:t>час </a:t>
            </a:r>
            <a:r>
              <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rPr>
              <a:t>Sprint.</a:t>
            </a:r>
          </a:p>
          <a:p>
            <a:pPr marL="342900" indent="-342900">
              <a:buFont typeface="Arial" panose="020B0604020202020204" pitchFamily="34" charset="0"/>
              <a:buChar char="•"/>
            </a:pPr>
            <a:r>
              <a:rPr lang="uk-UA" sz="2000" dirty="0">
                <a:solidFill>
                  <a:schemeClr val="bg1"/>
                </a:solidFill>
                <a:latin typeface="Segoe UI" panose="020B0502040204020203" pitchFamily="34" charset="0"/>
                <a:ea typeface="Segoe UI" panose="020B0502040204020203" pitchFamily="34" charset="0"/>
                <a:cs typeface="Segoe UI" panose="020B0502040204020203" pitchFamily="34" charset="0"/>
              </a:rPr>
              <a:t>Тільки команди можуть змінити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вміст і оцінку.</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01654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43</a:t>
            </a:fld>
            <a:endParaRPr lang="uk-UA"/>
          </a:p>
        </p:txBody>
      </p:sp>
      <p:sp>
        <p:nvSpPr>
          <p:cNvPr id="4" name="Title 3"/>
          <p:cNvSpPr>
            <a:spLocks noGrp="1"/>
          </p:cNvSpPr>
          <p:nvPr>
            <p:ph type="title"/>
          </p:nvPr>
        </p:nvSpPr>
        <p:spPr/>
        <p:txBody>
          <a:bodyPr/>
          <a:lstStyle/>
          <a:p>
            <a:r>
              <a:rPr lang="en-US" dirty="0" smtClean="0">
                <a:solidFill>
                  <a:schemeClr val="bg1"/>
                </a:solidFill>
              </a:rPr>
              <a:t>Sprint Backlog Example</a:t>
            </a:r>
            <a:endParaRPr lang="uk-UA"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896056302"/>
              </p:ext>
            </p:extLst>
          </p:nvPr>
        </p:nvGraphicFramePr>
        <p:xfrm>
          <a:off x="609600" y="1371600"/>
          <a:ext cx="8000999" cy="4435428"/>
        </p:xfrm>
        <a:graphic>
          <a:graphicData uri="http://schemas.openxmlformats.org/drawingml/2006/table">
            <a:tbl>
              <a:tblPr/>
              <a:tblGrid>
                <a:gridCol w="4598389"/>
                <a:gridCol w="680522"/>
                <a:gridCol w="680522"/>
                <a:gridCol w="680522"/>
                <a:gridCol w="680522"/>
                <a:gridCol w="680522"/>
              </a:tblGrid>
              <a:tr h="395654">
                <a:tc>
                  <a:txBody>
                    <a:bodyPr/>
                    <a:lstStyle/>
                    <a:p>
                      <a:pPr algn="ctr" rtl="0" fontAlgn="ctr"/>
                      <a:r>
                        <a:rPr lang="en-US" sz="1600" b="0" i="0" u="none" strike="noStrike" dirty="0">
                          <a:solidFill>
                            <a:srgbClr val="FFFFFF"/>
                          </a:solidFill>
                          <a:effectLst/>
                          <a:latin typeface="Verdana"/>
                        </a:rPr>
                        <a:t>Tasks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Mon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Tue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Wed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Thur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dirty="0" smtClean="0">
                          <a:solidFill>
                            <a:srgbClr val="FFFFFF"/>
                          </a:solidFill>
                          <a:effectLst/>
                          <a:latin typeface="Verdana"/>
                        </a:rPr>
                        <a:t>Fri</a:t>
                      </a:r>
                      <a:endParaRPr lang="en-US" sz="1600" b="0" i="0" u="none" strike="noStrike" dirty="0">
                        <a:solidFill>
                          <a:srgbClr val="FFFFFF"/>
                        </a:solidFill>
                        <a:effectLst/>
                        <a:latin typeface="Verdan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r>
              <a:tr h="395654">
                <a:tc gridSpan="6">
                  <a:txBody>
                    <a:bodyPr/>
                    <a:lstStyle/>
                    <a:p>
                      <a:pPr algn="ctr" rtl="0" fontAlgn="ctr"/>
                      <a:r>
                        <a:rPr lang="en-US" sz="1600" b="0" i="0" u="none" strike="noStrike" kern="1200" dirty="0" smtClean="0">
                          <a:solidFill>
                            <a:srgbClr val="FFFFFF"/>
                          </a:solidFill>
                          <a:effectLst/>
                          <a:latin typeface="Verdana"/>
                          <a:ea typeface="+mn-ea"/>
                          <a:cs typeface="+mn-cs"/>
                        </a:rPr>
                        <a:t>As a house owner, I want to see Christmas Tree in living room, so that to celebrate the Christmas</a:t>
                      </a:r>
                      <a:endParaRPr lang="en-US" sz="1600" b="0" i="0" u="none" strike="noStrike" dirty="0">
                        <a:solidFill>
                          <a:srgbClr val="FFFFFF"/>
                        </a:solidFill>
                        <a:effectLst/>
                        <a:latin typeface="Verdan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62708">
                <a:tc>
                  <a:txBody>
                    <a:bodyPr/>
                    <a:lstStyle/>
                    <a:p>
                      <a:pPr algn="l" rtl="0" fontAlgn="ctr"/>
                      <a:r>
                        <a:rPr lang="en-US" sz="1600" b="0" i="0" u="none" strike="noStrike" dirty="0">
                          <a:solidFill>
                            <a:srgbClr val="000000"/>
                          </a:solidFill>
                          <a:effectLst/>
                          <a:latin typeface="Verdana"/>
                        </a:rPr>
                        <a:t>Select and measure a place for the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844062">
                <a:tc>
                  <a:txBody>
                    <a:bodyPr/>
                    <a:lstStyle/>
                    <a:p>
                      <a:pPr algn="l" rtl="0" fontAlgn="ctr"/>
                      <a:r>
                        <a:rPr lang="en-US" sz="1600" b="0" i="0" u="none" strike="noStrike" dirty="0">
                          <a:solidFill>
                            <a:srgbClr val="000000"/>
                          </a:solidFill>
                          <a:effectLst/>
                          <a:latin typeface="Verdana"/>
                        </a:rPr>
                        <a:t>Select color, size and style for Christmas decorations (toys, Christmas tree ornaments etc)</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95654">
                <a:tc>
                  <a:txBody>
                    <a:bodyPr/>
                    <a:lstStyle/>
                    <a:p>
                      <a:pPr algn="l" rtl="0" fontAlgn="ctr"/>
                      <a:r>
                        <a:rPr lang="en-US" sz="1600" b="0" i="0" u="none" strike="noStrike">
                          <a:solidFill>
                            <a:srgbClr val="000000"/>
                          </a:solidFill>
                          <a:effectLst/>
                          <a:latin typeface="Verdana"/>
                        </a:rPr>
                        <a:t>Buy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95654">
                <a:tc>
                  <a:txBody>
                    <a:bodyPr/>
                    <a:lstStyle/>
                    <a:p>
                      <a:pPr algn="l" rtl="0" fontAlgn="ctr"/>
                      <a:r>
                        <a:rPr lang="en-US" sz="1600" b="0" i="0" u="none" strike="noStrike">
                          <a:solidFill>
                            <a:srgbClr val="000000"/>
                          </a:solidFill>
                          <a:effectLst/>
                          <a:latin typeface="Verdana"/>
                        </a:rPr>
                        <a:t>Buy Christmas decorations</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95654">
                <a:tc>
                  <a:txBody>
                    <a:bodyPr/>
                    <a:lstStyle/>
                    <a:p>
                      <a:pPr algn="l" rtl="0" fontAlgn="ctr"/>
                      <a:r>
                        <a:rPr lang="en-US" sz="1600" b="0" i="0" u="none" strike="noStrike">
                          <a:solidFill>
                            <a:srgbClr val="000000"/>
                          </a:solidFill>
                          <a:effectLst/>
                          <a:latin typeface="Verdana"/>
                        </a:rPr>
                        <a:t>Install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95654">
                <a:tc>
                  <a:txBody>
                    <a:bodyPr/>
                    <a:lstStyle/>
                    <a:p>
                      <a:pPr algn="l" rtl="0" fontAlgn="ctr"/>
                      <a:r>
                        <a:rPr lang="en-US" sz="1600" b="0" i="0" u="none" strike="noStrike">
                          <a:solidFill>
                            <a:srgbClr val="000000"/>
                          </a:solidFill>
                          <a:effectLst/>
                          <a:latin typeface="Verdana"/>
                        </a:rPr>
                        <a:t>Decorate the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562708">
                <a:tc>
                  <a:txBody>
                    <a:bodyPr/>
                    <a:lstStyle/>
                    <a:p>
                      <a:pPr algn="l" rtl="0" fontAlgn="ctr"/>
                      <a:r>
                        <a:rPr lang="en-US" sz="1600" b="0" i="0" u="none" strike="noStrike" dirty="0">
                          <a:solidFill>
                            <a:srgbClr val="000000"/>
                          </a:solidFill>
                          <a:effectLst/>
                          <a:latin typeface="Verdana"/>
                        </a:rPr>
                        <a:t>As mother to take a look if this is what she expected</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bl>
          </a:graphicData>
        </a:graphic>
      </p:graphicFrame>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44</a:t>
            </a:fld>
            <a:endParaRPr lang="uk-UA"/>
          </a:p>
        </p:txBody>
      </p:sp>
      <p:sp>
        <p:nvSpPr>
          <p:cNvPr id="4" name="Title 3"/>
          <p:cNvSpPr>
            <a:spLocks noGrp="1"/>
          </p:cNvSpPr>
          <p:nvPr>
            <p:ph type="title"/>
          </p:nvPr>
        </p:nvSpPr>
        <p:spPr>
          <a:xfrm>
            <a:off x="230400" y="381000"/>
            <a:ext cx="8229600" cy="914400"/>
          </a:xfrm>
        </p:spPr>
        <p:txBody>
          <a:bodyPr>
            <a:normAutofit fontScale="90000"/>
          </a:bodyPr>
          <a:lstStyle/>
          <a:p>
            <a:r>
              <a:rPr lang="en-US" dirty="0" smtClean="0">
                <a:solidFill>
                  <a:schemeClr val="bg1"/>
                </a:solidFill>
              </a:rPr>
              <a:t>Sprint Burndown</a:t>
            </a:r>
            <a:r>
              <a:rPr lang="uk-UA" dirty="0" smtClean="0">
                <a:solidFill>
                  <a:schemeClr val="bg1"/>
                </a:solidFill>
              </a:rPr>
              <a:t> </a:t>
            </a:r>
            <a:br>
              <a:rPr lang="uk-UA" dirty="0" smtClean="0">
                <a:solidFill>
                  <a:schemeClr val="bg1"/>
                </a:solidFill>
              </a:rPr>
            </a:br>
            <a:r>
              <a:rPr lang="uk-UA" dirty="0" smtClean="0">
                <a:solidFill>
                  <a:schemeClr val="bg1"/>
                </a:solidFill>
              </a:rPr>
              <a:t>(діаграма згорання задач)</a:t>
            </a:r>
            <a:r>
              <a:rPr lang="en-US" dirty="0" smtClean="0">
                <a:solidFill>
                  <a:schemeClr val="bg1"/>
                </a:solidFill>
              </a:rPr>
              <a:t> </a:t>
            </a:r>
            <a:endParaRPr lang="uk-UA" dirty="0">
              <a:solidFill>
                <a:schemeClr val="bg1"/>
              </a:solidFill>
            </a:endParaRPr>
          </a:p>
        </p:txBody>
      </p:sp>
      <p:pic>
        <p:nvPicPr>
          <p:cNvPr id="8" name="Рисунок 7"/>
          <p:cNvPicPr>
            <a:picLocks noChangeAspect="1"/>
          </p:cNvPicPr>
          <p:nvPr/>
        </p:nvPicPr>
        <p:blipFill>
          <a:blip r:embed="rId3"/>
          <a:stretch>
            <a:fillRect/>
          </a:stretch>
        </p:blipFill>
        <p:spPr>
          <a:xfrm>
            <a:off x="1905000" y="2286000"/>
            <a:ext cx="5695950" cy="3438525"/>
          </a:xfrm>
          <a:prstGeom prst="rect">
            <a:avLst/>
          </a:prstGeom>
        </p:spPr>
      </p:pic>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45</a:t>
            </a:fld>
            <a:endParaRPr lang="uk-UA"/>
          </a:p>
        </p:txBody>
      </p:sp>
      <p:sp>
        <p:nvSpPr>
          <p:cNvPr id="4" name="Title 3"/>
          <p:cNvSpPr>
            <a:spLocks noGrp="1"/>
          </p:cNvSpPr>
          <p:nvPr>
            <p:ph type="title"/>
          </p:nvPr>
        </p:nvSpPr>
        <p:spPr/>
        <p:txBody>
          <a:bodyPr/>
          <a:lstStyle/>
          <a:p>
            <a:r>
              <a:rPr lang="en-US" dirty="0" smtClean="0">
                <a:solidFill>
                  <a:schemeClr val="bg1"/>
                </a:solidFill>
              </a:rPr>
              <a:t>Sprint Burndown </a:t>
            </a:r>
            <a:endParaRPr lang="uk-UA" dirty="0">
              <a:solidFill>
                <a:schemeClr val="bg1"/>
              </a:solidFill>
            </a:endParaRPr>
          </a:p>
        </p:txBody>
      </p:sp>
      <p:sp>
        <p:nvSpPr>
          <p:cNvPr id="2" name="Прямоугольник 1"/>
          <p:cNvSpPr/>
          <p:nvPr/>
        </p:nvSpPr>
        <p:spPr>
          <a:xfrm>
            <a:off x="230400" y="914400"/>
            <a:ext cx="8404200" cy="400110"/>
          </a:xfrm>
          <a:prstGeom prst="rect">
            <a:avLst/>
          </a:prstGeom>
        </p:spPr>
        <p:txBody>
          <a:bodyPr wrap="square">
            <a:spAutoFit/>
          </a:bodyPr>
          <a:lstStyle/>
          <a:p>
            <a:pPr algn="just"/>
            <a:r>
              <a:rPr lang="uk-UA" sz="2000" i="1" dirty="0" smtClean="0">
                <a:solidFill>
                  <a:schemeClr val="bg1"/>
                </a:solidFill>
                <a:latin typeface="Helvetica Neue Light"/>
              </a:rPr>
              <a:t>	</a:t>
            </a:r>
            <a:endParaRPr lang="uk-UA" sz="2000" dirty="0">
              <a:solidFill>
                <a:schemeClr val="bg1"/>
              </a:solidFill>
            </a:endParaRPr>
          </a:p>
        </p:txBody>
      </p:sp>
      <p:sp>
        <p:nvSpPr>
          <p:cNvPr id="6" name="Прямоугольник 5"/>
          <p:cNvSpPr/>
          <p:nvPr/>
        </p:nvSpPr>
        <p:spPr>
          <a:xfrm>
            <a:off x="381000" y="782573"/>
            <a:ext cx="8404200" cy="400110"/>
          </a:xfrm>
          <a:prstGeom prst="rect">
            <a:avLst/>
          </a:prstGeom>
        </p:spPr>
        <p:txBody>
          <a:bodyPr wrap="square">
            <a:spAutoFit/>
          </a:bodyPr>
          <a:lstStyle/>
          <a:p>
            <a:pPr algn="just"/>
            <a:r>
              <a:rPr lang="uk-UA" sz="2000" u="sng" dirty="0">
                <a:solidFill>
                  <a:schemeClr val="bg1"/>
                </a:solidFill>
                <a:latin typeface="Helvetica Neue Light"/>
              </a:rPr>
              <a:t>Практика:</a:t>
            </a:r>
            <a:r>
              <a:rPr lang="uk-UA" sz="2000" dirty="0">
                <a:solidFill>
                  <a:schemeClr val="bg1"/>
                </a:solidFill>
                <a:latin typeface="Helvetica Neue Light"/>
              </a:rPr>
              <a:t> </a:t>
            </a:r>
          </a:p>
        </p:txBody>
      </p:sp>
      <p:pic>
        <p:nvPicPr>
          <p:cNvPr id="7" name="Рисунок 6"/>
          <p:cNvPicPr>
            <a:picLocks noChangeAspect="1"/>
          </p:cNvPicPr>
          <p:nvPr/>
        </p:nvPicPr>
        <p:blipFill>
          <a:blip r:embed="rId3"/>
          <a:stretch>
            <a:fillRect/>
          </a:stretch>
        </p:blipFill>
        <p:spPr>
          <a:xfrm>
            <a:off x="1905000" y="1904057"/>
            <a:ext cx="5661000" cy="3801634"/>
          </a:xfrm>
          <a:prstGeom prst="rect">
            <a:avLst/>
          </a:prstGeom>
        </p:spPr>
      </p:pic>
    </p:spTree>
    <p:extLst>
      <p:ext uri="{BB962C8B-B14F-4D97-AF65-F5344CB8AC3E}">
        <p14:creationId xmlns:p14="http://schemas.microsoft.com/office/powerpoint/2010/main" val="2017235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46</a:t>
            </a:fld>
            <a:endParaRPr lang="uk-UA"/>
          </a:p>
        </p:txBody>
      </p:sp>
      <p:sp>
        <p:nvSpPr>
          <p:cNvPr id="4" name="Title 3"/>
          <p:cNvSpPr>
            <a:spLocks noGrp="1"/>
          </p:cNvSpPr>
          <p:nvPr>
            <p:ph type="title"/>
          </p:nvPr>
        </p:nvSpPr>
        <p:spPr/>
        <p:txBody>
          <a:bodyPr/>
          <a:lstStyle/>
          <a:p>
            <a:r>
              <a:rPr lang="en-US" dirty="0" smtClean="0">
                <a:solidFill>
                  <a:schemeClr val="bg1"/>
                </a:solidFill>
              </a:rPr>
              <a:t>Estimation and Planning</a:t>
            </a:r>
            <a:endParaRPr lang="uk-UA" dirty="0">
              <a:solidFill>
                <a:schemeClr val="bg1"/>
              </a:solidFill>
            </a:endParaRPr>
          </a:p>
        </p:txBody>
      </p:sp>
      <p:sp>
        <p:nvSpPr>
          <p:cNvPr id="2" name="Rectangle 1"/>
          <p:cNvSpPr/>
          <p:nvPr/>
        </p:nvSpPr>
        <p:spPr>
          <a:xfrm>
            <a:off x="4648200" y="1066800"/>
            <a:ext cx="4572000" cy="4524315"/>
          </a:xfrm>
          <a:prstGeom prst="rect">
            <a:avLst/>
          </a:prstGeom>
        </p:spPr>
        <p:txBody>
          <a:bodyPr>
            <a:spAutoFit/>
          </a:bodyPr>
          <a:lstStyle/>
          <a:p>
            <a:pPr>
              <a:lnSpc>
                <a:spcPct val="160000"/>
              </a:lnSpc>
              <a:buClrTx/>
            </a:pP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Story points</a:t>
            </a:r>
            <a:r>
              <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rPr>
              <a:t> –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тип оцінювання зусиль, затрачених на </a:t>
            </a:r>
            <a:r>
              <a:rPr lang="uk-UA"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юзер</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uk-UA" sz="2000"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сторі</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nSpc>
                <a:spcPct val="160000"/>
              </a:lnSpc>
              <a:buClrTx/>
            </a:pP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nSpc>
                <a:spcPct val="160000"/>
              </a:lnSpc>
              <a:buClrTx/>
            </a:pP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Velocity </a:t>
            </a:r>
            <a:r>
              <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uk-UA" sz="2000" dirty="0">
                <a:solidFill>
                  <a:schemeClr val="bg1"/>
                </a:solidFill>
                <a:latin typeface="Segoe UI" panose="020B0502040204020203" pitchFamily="34" charset="0"/>
                <a:ea typeface="Segoe UI" panose="020B0502040204020203" pitchFamily="34" charset="0"/>
                <a:cs typeface="Segoe UI" panose="020B0502040204020203" pitchFamily="34" charset="0"/>
              </a:rPr>
              <a:t>скільки максимально зусиль команда витрачає на елементи </a:t>
            </a:r>
            <a:r>
              <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rPr>
              <a:t>Product Backlog</a:t>
            </a:r>
            <a:r>
              <a:rPr lang="ru-RU"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800100" lvl="1" indent="-342900">
              <a:lnSpc>
                <a:spcPct val="160000"/>
              </a:lnSpc>
              <a:buClrTx/>
              <a:buFont typeface="Arial" panose="020B0604020202020204" pitchFamily="34" charset="0"/>
              <a:buChar char="•"/>
            </a:pP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Кількість </a:t>
            </a:r>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Story points</a:t>
            </a:r>
            <a:r>
              <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має бути завершеним</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800100" lvl="1" indent="-342900">
              <a:lnSpc>
                <a:spcPct val="160000"/>
              </a:lnSpc>
              <a:buClrTx/>
              <a:buFont typeface="Arial" panose="020B0604020202020204" pitchFamily="34" charset="0"/>
              <a:buChar char="•"/>
            </a:pPr>
            <a:r>
              <a:rPr lang="uk-UA" sz="2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Незавершені не враховуються</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Рисунок 5"/>
          <p:cNvPicPr>
            <a:picLocks noChangeAspect="1"/>
          </p:cNvPicPr>
          <p:nvPr/>
        </p:nvPicPr>
        <p:blipFill>
          <a:blip r:embed="rId3"/>
          <a:stretch>
            <a:fillRect/>
          </a:stretch>
        </p:blipFill>
        <p:spPr>
          <a:xfrm>
            <a:off x="232200" y="1676400"/>
            <a:ext cx="4113000" cy="3048000"/>
          </a:xfrm>
          <a:prstGeom prst="rect">
            <a:avLst/>
          </a:prstGeom>
        </p:spPr>
      </p:pic>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47</a:t>
            </a:fld>
            <a:endParaRPr lang="uk-UA"/>
          </a:p>
        </p:txBody>
      </p:sp>
      <p:sp>
        <p:nvSpPr>
          <p:cNvPr id="4" name="Title 3"/>
          <p:cNvSpPr>
            <a:spLocks noGrp="1"/>
          </p:cNvSpPr>
          <p:nvPr>
            <p:ph type="title"/>
          </p:nvPr>
        </p:nvSpPr>
        <p:spPr/>
        <p:txBody>
          <a:bodyPr/>
          <a:lstStyle/>
          <a:p>
            <a:r>
              <a:rPr lang="en-US" dirty="0" smtClean="0">
                <a:solidFill>
                  <a:schemeClr val="bg1"/>
                </a:solidFill>
              </a:rPr>
              <a:t>Estimation and Planning</a:t>
            </a:r>
            <a:endParaRPr lang="uk-UA" dirty="0">
              <a:solidFill>
                <a:schemeClr val="bg1"/>
              </a:solidFill>
            </a:endParaRPr>
          </a:p>
        </p:txBody>
      </p:sp>
      <p:sp>
        <p:nvSpPr>
          <p:cNvPr id="5" name="Content Placeholder 2"/>
          <p:cNvSpPr>
            <a:spLocks noGrp="1"/>
          </p:cNvSpPr>
          <p:nvPr>
            <p:ph idx="1"/>
          </p:nvPr>
        </p:nvSpPr>
        <p:spPr>
          <a:xfrm>
            <a:off x="457200" y="885497"/>
            <a:ext cx="8229600" cy="4525963"/>
          </a:xfrm>
        </p:spPr>
        <p:txBody>
          <a:bodyPr>
            <a:noAutofit/>
          </a:bodyPr>
          <a:lstStyle/>
          <a:p>
            <a:pPr>
              <a:lnSpc>
                <a:spcPct val="150000"/>
              </a:lnSpc>
              <a:buClrTx/>
              <a:buNone/>
              <a:defRPr/>
            </a:pPr>
            <a:r>
              <a:rPr lang="uk-UA" sz="2800" b="1" dirty="0" smtClean="0">
                <a:solidFill>
                  <a:schemeClr val="bg1"/>
                </a:solidFill>
              </a:rPr>
              <a:t>Як оцінити </a:t>
            </a:r>
            <a:r>
              <a:rPr lang="en-US" sz="2800" b="1" dirty="0" smtClean="0">
                <a:solidFill>
                  <a:schemeClr val="bg1"/>
                </a:solidFill>
              </a:rPr>
              <a:t>user story?</a:t>
            </a:r>
            <a:r>
              <a:rPr lang="uk-UA" sz="2800" b="1" dirty="0" smtClean="0">
                <a:solidFill>
                  <a:schemeClr val="bg1"/>
                </a:solidFill>
              </a:rPr>
              <a:t> Найпоширеніші:</a:t>
            </a:r>
            <a:endParaRPr lang="en-US" sz="2800" b="1" dirty="0" smtClean="0">
              <a:solidFill>
                <a:schemeClr val="bg1"/>
              </a:solidFill>
            </a:endParaRPr>
          </a:p>
          <a:p>
            <a:pPr lvl="1">
              <a:lnSpc>
                <a:spcPct val="150000"/>
              </a:lnSpc>
              <a:buClrTx/>
              <a:buFont typeface="Wingdings" panose="05000000000000000000" pitchFamily="2" charset="2"/>
              <a:buChar char="Ø"/>
              <a:defRPr/>
            </a:pPr>
            <a:r>
              <a:rPr lang="uk-UA" dirty="0" smtClean="0">
                <a:solidFill>
                  <a:schemeClr val="bg1"/>
                </a:solidFill>
              </a:rPr>
              <a:t>Числа </a:t>
            </a:r>
            <a:r>
              <a:rPr lang="uk-UA" dirty="0" err="1" smtClean="0">
                <a:solidFill>
                  <a:schemeClr val="bg1"/>
                </a:solidFill>
              </a:rPr>
              <a:t>Фібоначчі</a:t>
            </a:r>
            <a:r>
              <a:rPr lang="uk-UA" dirty="0">
                <a:solidFill>
                  <a:schemeClr val="bg1"/>
                </a:solidFill>
              </a:rPr>
              <a:t>:</a:t>
            </a:r>
            <a:endParaRPr lang="uk-UA" dirty="0" smtClean="0">
              <a:solidFill>
                <a:schemeClr val="bg1"/>
              </a:solidFill>
            </a:endParaRPr>
          </a:p>
          <a:p>
            <a:pPr marL="342900" lvl="1" indent="0">
              <a:lnSpc>
                <a:spcPct val="150000"/>
              </a:lnSpc>
              <a:buClrTx/>
              <a:buNone/>
              <a:defRPr/>
            </a:pPr>
            <a:r>
              <a:rPr lang="uk-UA" smtClean="0">
                <a:solidFill>
                  <a:schemeClr val="bg1"/>
                </a:solidFill>
              </a:rPr>
              <a:t>1,</a:t>
            </a:r>
            <a:r>
              <a:rPr lang="en-US" smtClean="0">
                <a:solidFill>
                  <a:schemeClr val="bg1"/>
                </a:solidFill>
              </a:rPr>
              <a:t>1</a:t>
            </a:r>
            <a:r>
              <a:rPr lang="en-US" dirty="0" smtClean="0">
                <a:solidFill>
                  <a:schemeClr val="bg1"/>
                </a:solidFill>
              </a:rPr>
              <a:t>, 2, 3, 5, 8, 13…</a:t>
            </a:r>
          </a:p>
          <a:p>
            <a:pPr lvl="1">
              <a:lnSpc>
                <a:spcPct val="150000"/>
              </a:lnSpc>
              <a:buClrTx/>
              <a:buFont typeface="Wingdings" panose="05000000000000000000" pitchFamily="2" charset="2"/>
              <a:buChar char="Ø"/>
              <a:defRPr/>
            </a:pPr>
            <a:r>
              <a:rPr lang="uk-UA" dirty="0" smtClean="0">
                <a:solidFill>
                  <a:schemeClr val="bg1"/>
                </a:solidFill>
              </a:rPr>
              <a:t>Розміри футболки</a:t>
            </a:r>
            <a:r>
              <a:rPr lang="en-US" dirty="0" smtClean="0">
                <a:solidFill>
                  <a:schemeClr val="bg1"/>
                </a:solidFill>
              </a:rPr>
              <a:t>: </a:t>
            </a:r>
            <a:endParaRPr lang="uk-UA" dirty="0" smtClean="0">
              <a:solidFill>
                <a:schemeClr val="bg1"/>
              </a:solidFill>
            </a:endParaRPr>
          </a:p>
          <a:p>
            <a:pPr marL="342900" lvl="1" indent="0">
              <a:lnSpc>
                <a:spcPct val="150000"/>
              </a:lnSpc>
              <a:buClrTx/>
              <a:buNone/>
              <a:defRPr/>
            </a:pPr>
            <a:r>
              <a:rPr lang="en-US" dirty="0" smtClean="0">
                <a:solidFill>
                  <a:schemeClr val="bg1"/>
                </a:solidFill>
              </a:rPr>
              <a:t>XS, S, M, L, XL, …</a:t>
            </a:r>
            <a:endParaRPr lang="uk-UA" dirty="0" smtClean="0">
              <a:solidFill>
                <a:schemeClr val="bg1"/>
              </a:solidFill>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48</a:t>
            </a:fld>
            <a:endParaRPr lang="uk-UA"/>
          </a:p>
        </p:txBody>
      </p:sp>
      <p:sp>
        <p:nvSpPr>
          <p:cNvPr id="4" name="Title 3"/>
          <p:cNvSpPr>
            <a:spLocks noGrp="1"/>
          </p:cNvSpPr>
          <p:nvPr>
            <p:ph type="title"/>
          </p:nvPr>
        </p:nvSpPr>
        <p:spPr/>
        <p:txBody>
          <a:bodyPr/>
          <a:lstStyle/>
          <a:p>
            <a:r>
              <a:rPr lang="en-US" dirty="0" smtClean="0">
                <a:solidFill>
                  <a:schemeClr val="bg1"/>
                </a:solidFill>
              </a:rPr>
              <a:t>Planning Poker</a:t>
            </a:r>
            <a:endParaRPr lang="uk-UA" dirty="0">
              <a:solidFill>
                <a:schemeClr val="bg1"/>
              </a:solidFill>
            </a:endParaRPr>
          </a:p>
        </p:txBody>
      </p:sp>
      <p:sp>
        <p:nvSpPr>
          <p:cNvPr id="5" name="Content Placeholder 2"/>
          <p:cNvSpPr>
            <a:spLocks noGrp="1"/>
          </p:cNvSpPr>
          <p:nvPr>
            <p:ph idx="1"/>
          </p:nvPr>
        </p:nvSpPr>
        <p:spPr>
          <a:xfrm>
            <a:off x="457200" y="762000"/>
            <a:ext cx="8229600" cy="4525963"/>
          </a:xfrm>
        </p:spPr>
        <p:txBody>
          <a:bodyPr>
            <a:noAutofit/>
          </a:bodyPr>
          <a:lstStyle/>
          <a:p>
            <a:pPr>
              <a:lnSpc>
                <a:spcPct val="150000"/>
              </a:lnSpc>
              <a:buClrTx/>
              <a:buNone/>
            </a:pPr>
            <a:r>
              <a:rPr lang="en-US" sz="2400" b="1" dirty="0" smtClean="0">
                <a:solidFill>
                  <a:schemeClr val="bg1"/>
                </a:solidFill>
              </a:rPr>
              <a:t>Planning Poker – </a:t>
            </a:r>
            <a:r>
              <a:rPr lang="uk-UA" sz="2400" b="1" dirty="0" smtClean="0">
                <a:solidFill>
                  <a:schemeClr val="bg1"/>
                </a:solidFill>
              </a:rPr>
              <a:t>оцінювання, основане </a:t>
            </a:r>
            <a:r>
              <a:rPr lang="uk-UA" sz="2400" b="1" dirty="0">
                <a:solidFill>
                  <a:schemeClr val="bg1"/>
                </a:solidFill>
              </a:rPr>
              <a:t>по погодженні (</a:t>
            </a:r>
            <a:r>
              <a:rPr lang="uk-UA" sz="2400" b="1" dirty="0" smtClean="0">
                <a:solidFill>
                  <a:schemeClr val="bg1"/>
                </a:solidFill>
              </a:rPr>
              <a:t>консенсусі)</a:t>
            </a:r>
            <a:r>
              <a:rPr lang="en-US" sz="2400" b="1" dirty="0" smtClean="0">
                <a:solidFill>
                  <a:schemeClr val="bg1"/>
                </a:solidFill>
              </a:rPr>
              <a:t>!</a:t>
            </a:r>
          </a:p>
          <a:p>
            <a:pPr lvl="1">
              <a:lnSpc>
                <a:spcPct val="150000"/>
              </a:lnSpc>
              <a:buClrTx/>
              <a:buFont typeface="Arial" panose="020B0604020202020204" pitchFamily="34" charset="0"/>
              <a:buChar char="•"/>
            </a:pPr>
            <a:r>
              <a:rPr lang="uk-UA" sz="2400" dirty="0" smtClean="0">
                <a:solidFill>
                  <a:schemeClr val="bg1"/>
                </a:solidFill>
              </a:rPr>
              <a:t>Кожен оцінювач має колоду карт</a:t>
            </a:r>
            <a:r>
              <a:rPr lang="en-US" sz="2400" dirty="0" smtClean="0">
                <a:solidFill>
                  <a:schemeClr val="bg1"/>
                </a:solidFill>
              </a:rPr>
              <a:t>, </a:t>
            </a:r>
            <a:r>
              <a:rPr lang="uk-UA" sz="2400" dirty="0" smtClean="0">
                <a:solidFill>
                  <a:schemeClr val="bg1"/>
                </a:solidFill>
              </a:rPr>
              <a:t>на кожній є оцінка</a:t>
            </a:r>
            <a:endParaRPr lang="en-US" sz="2400" dirty="0" smtClean="0">
              <a:solidFill>
                <a:schemeClr val="bg1"/>
              </a:solidFill>
            </a:endParaRPr>
          </a:p>
          <a:p>
            <a:pPr lvl="1">
              <a:lnSpc>
                <a:spcPct val="150000"/>
              </a:lnSpc>
              <a:buClrTx/>
              <a:buFont typeface="Arial" panose="020B0604020202020204" pitchFamily="34" charset="0"/>
              <a:buChar char="•"/>
            </a:pPr>
            <a:r>
              <a:rPr lang="en-US" sz="2400" dirty="0" smtClean="0">
                <a:solidFill>
                  <a:schemeClr val="bg1"/>
                </a:solidFill>
              </a:rPr>
              <a:t>Product Owner </a:t>
            </a:r>
            <a:r>
              <a:rPr lang="uk-UA" sz="2400" dirty="0" smtClean="0">
                <a:solidFill>
                  <a:schemeClr val="bg1"/>
                </a:solidFill>
              </a:rPr>
              <a:t>розглядає</a:t>
            </a:r>
            <a:r>
              <a:rPr lang="en-US" sz="2400" dirty="0" smtClean="0">
                <a:solidFill>
                  <a:schemeClr val="bg1"/>
                </a:solidFill>
              </a:rPr>
              <a:t> story </a:t>
            </a:r>
            <a:r>
              <a:rPr lang="uk-UA" sz="2400" dirty="0" smtClean="0">
                <a:solidFill>
                  <a:schemeClr val="bg1"/>
                </a:solidFill>
              </a:rPr>
              <a:t>і пояснює її</a:t>
            </a:r>
            <a:endParaRPr lang="en-US" sz="2400" dirty="0" smtClean="0">
              <a:solidFill>
                <a:schemeClr val="bg1"/>
              </a:solidFill>
            </a:endParaRPr>
          </a:p>
          <a:p>
            <a:pPr lvl="1">
              <a:lnSpc>
                <a:spcPct val="150000"/>
              </a:lnSpc>
              <a:buClrTx/>
              <a:buFont typeface="Arial" panose="020B0604020202020204" pitchFamily="34" charset="0"/>
              <a:buChar char="•"/>
            </a:pPr>
            <a:r>
              <a:rPr lang="uk-UA" sz="2400" dirty="0" smtClean="0">
                <a:solidFill>
                  <a:schemeClr val="bg1"/>
                </a:solidFill>
              </a:rPr>
              <a:t>Оцінювачі вибирають з колоди </a:t>
            </a:r>
          </a:p>
          <a:p>
            <a:pPr marL="342900" lvl="1" indent="0">
              <a:lnSpc>
                <a:spcPct val="150000"/>
              </a:lnSpc>
              <a:buClrTx/>
              <a:buNone/>
            </a:pPr>
            <a:r>
              <a:rPr lang="uk-UA" sz="2400" dirty="0" smtClean="0">
                <a:solidFill>
                  <a:schemeClr val="bg1"/>
                </a:solidFill>
              </a:rPr>
              <a:t>карт оцінку для цієї </a:t>
            </a:r>
            <a:r>
              <a:rPr lang="en-US" sz="2400" dirty="0">
                <a:solidFill>
                  <a:schemeClr val="bg1"/>
                </a:solidFill>
              </a:rPr>
              <a:t>story </a:t>
            </a:r>
            <a:endParaRPr lang="en-US" sz="2400" dirty="0" smtClean="0">
              <a:solidFill>
                <a:schemeClr val="bg1"/>
              </a:solidFill>
            </a:endParaRPr>
          </a:p>
          <a:p>
            <a:pPr lvl="1">
              <a:lnSpc>
                <a:spcPct val="150000"/>
              </a:lnSpc>
              <a:buClrTx/>
              <a:buFont typeface="Arial" panose="020B0604020202020204" pitchFamily="34" charset="0"/>
              <a:buChar char="•"/>
            </a:pPr>
            <a:r>
              <a:rPr lang="uk-UA" sz="2400" dirty="0" smtClean="0">
                <a:solidFill>
                  <a:schemeClr val="bg1"/>
                </a:solidFill>
              </a:rPr>
              <a:t>Карту всі бачать</a:t>
            </a:r>
            <a:endParaRPr lang="en-US" sz="2400" dirty="0" smtClean="0">
              <a:solidFill>
                <a:schemeClr val="bg1"/>
              </a:solidFill>
            </a:endParaRPr>
          </a:p>
          <a:p>
            <a:pPr lvl="1">
              <a:lnSpc>
                <a:spcPct val="150000"/>
              </a:lnSpc>
              <a:buClrTx/>
              <a:buFont typeface="Arial" panose="020B0604020202020204" pitchFamily="34" charset="0"/>
              <a:buChar char="•"/>
            </a:pPr>
            <a:r>
              <a:rPr lang="uk-UA" sz="2400" dirty="0" smtClean="0">
                <a:solidFill>
                  <a:schemeClr val="bg1"/>
                </a:solidFill>
              </a:rPr>
              <a:t>Проходить дискусія</a:t>
            </a:r>
            <a:endParaRPr lang="en-US" sz="2400" dirty="0" smtClean="0">
              <a:solidFill>
                <a:schemeClr val="bg1"/>
              </a:solidFill>
            </a:endParaRPr>
          </a:p>
          <a:p>
            <a:pPr lvl="1">
              <a:lnSpc>
                <a:spcPct val="150000"/>
              </a:lnSpc>
              <a:buClrTx/>
              <a:buFont typeface="Arial" panose="020B0604020202020204" pitchFamily="34" charset="0"/>
              <a:buChar char="•"/>
            </a:pPr>
            <a:r>
              <a:rPr lang="uk-UA" sz="2400" dirty="0" smtClean="0">
                <a:solidFill>
                  <a:schemeClr val="bg1"/>
                </a:solidFill>
              </a:rPr>
              <a:t>Переоцінювання, якщо потрібно</a:t>
            </a:r>
            <a:endParaRPr lang="en-US" sz="2400" dirty="0" smtClean="0">
              <a:solidFill>
                <a:schemeClr val="bg1"/>
              </a:solidFill>
            </a:endParaRPr>
          </a:p>
          <a:p>
            <a:pPr>
              <a:lnSpc>
                <a:spcPct val="150000"/>
              </a:lnSpc>
              <a:buClrTx/>
            </a:pPr>
            <a:endParaRPr lang="en-US" sz="2000" dirty="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145" y="3886200"/>
            <a:ext cx="2857500" cy="21240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Thank you</a:t>
            </a:r>
            <a:endParaRPr lang="uk-UA"/>
          </a:p>
        </p:txBody>
      </p:sp>
    </p:spTree>
    <p:extLst>
      <p:ext uri="{BB962C8B-B14F-4D97-AF65-F5344CB8AC3E}">
        <p14:creationId xmlns:p14="http://schemas.microsoft.com/office/powerpoint/2010/main" val="1016142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5" name="Picture 6"/>
          <p:cNvPicPr>
            <a:picLocks noChangeAspect="1" noChangeArrowheads="1"/>
          </p:cNvPicPr>
          <p:nvPr/>
        </p:nvPicPr>
        <p:blipFill>
          <a:blip r:embed="rId3" cstate="print"/>
          <a:srcRect/>
          <a:stretch>
            <a:fillRect/>
          </a:stretch>
        </p:blipFill>
        <p:spPr bwMode="auto">
          <a:xfrm>
            <a:off x="381000" y="914400"/>
            <a:ext cx="2743200" cy="1093914"/>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1371600" y="1981200"/>
            <a:ext cx="2952750" cy="1047750"/>
          </a:xfrm>
          <a:prstGeom prst="rect">
            <a:avLst/>
          </a:prstGeom>
          <a:noFill/>
          <a:ln w="9525">
            <a:noFill/>
            <a:miter lim="800000"/>
            <a:headEnd/>
            <a:tailEnd/>
          </a:ln>
          <a:effectLst/>
        </p:spPr>
      </p:pic>
      <p:pic>
        <p:nvPicPr>
          <p:cNvPr id="7" name="Picture 3"/>
          <p:cNvPicPr>
            <a:picLocks noChangeAspect="1" noChangeArrowheads="1"/>
          </p:cNvPicPr>
          <p:nvPr/>
        </p:nvPicPr>
        <p:blipFill>
          <a:blip r:embed="rId5" cstate="print"/>
          <a:srcRect/>
          <a:stretch>
            <a:fillRect/>
          </a:stretch>
        </p:blipFill>
        <p:spPr bwMode="auto">
          <a:xfrm>
            <a:off x="2828925" y="3009900"/>
            <a:ext cx="2971800" cy="1095375"/>
          </a:xfrm>
          <a:prstGeom prst="rect">
            <a:avLst/>
          </a:prstGeom>
          <a:noFill/>
          <a:ln w="9525">
            <a:noFill/>
            <a:miter lim="800000"/>
            <a:headEnd/>
            <a:tailEnd/>
          </a:ln>
          <a:effectLst/>
        </p:spPr>
      </p:pic>
      <p:pic>
        <p:nvPicPr>
          <p:cNvPr id="8" name="Picture 4"/>
          <p:cNvPicPr>
            <a:picLocks noChangeAspect="1" noChangeArrowheads="1"/>
          </p:cNvPicPr>
          <p:nvPr/>
        </p:nvPicPr>
        <p:blipFill>
          <a:blip r:embed="rId6" cstate="print"/>
          <a:srcRect/>
          <a:stretch>
            <a:fillRect/>
          </a:stretch>
        </p:blipFill>
        <p:spPr bwMode="auto">
          <a:xfrm>
            <a:off x="4295775" y="4095750"/>
            <a:ext cx="3019425" cy="1123950"/>
          </a:xfrm>
          <a:prstGeom prst="rect">
            <a:avLst/>
          </a:prstGeom>
          <a:noFill/>
          <a:ln w="9525">
            <a:noFill/>
            <a:miter lim="800000"/>
            <a:headEnd/>
            <a:tailEnd/>
          </a:ln>
          <a:effectLst/>
        </p:spPr>
      </p:pic>
      <p:pic>
        <p:nvPicPr>
          <p:cNvPr id="9" name="Picture 6"/>
          <p:cNvPicPr>
            <a:picLocks noChangeAspect="1" noChangeArrowheads="1"/>
          </p:cNvPicPr>
          <p:nvPr/>
        </p:nvPicPr>
        <p:blipFill>
          <a:blip r:embed="rId7" cstate="print"/>
          <a:srcRect/>
          <a:stretch>
            <a:fillRect/>
          </a:stretch>
        </p:blipFill>
        <p:spPr bwMode="auto">
          <a:xfrm>
            <a:off x="5867400" y="5210175"/>
            <a:ext cx="2952750" cy="1114425"/>
          </a:xfrm>
          <a:prstGeom prst="rect">
            <a:avLst/>
          </a:prstGeom>
          <a:noFill/>
          <a:ln w="9525">
            <a:noFill/>
            <a:miter lim="800000"/>
            <a:headEnd/>
            <a:tailEnd/>
          </a:ln>
          <a:effectLst/>
        </p:spPr>
      </p:pic>
    </p:spTree>
    <p:extLst>
      <p:ext uri="{BB962C8B-B14F-4D97-AF65-F5344CB8AC3E}">
        <p14:creationId xmlns:p14="http://schemas.microsoft.com/office/powerpoint/2010/main" val="1338312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6</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5" name="Picture 6"/>
          <p:cNvPicPr>
            <a:picLocks noChangeAspect="1" noChangeArrowheads="1"/>
          </p:cNvPicPr>
          <p:nvPr/>
        </p:nvPicPr>
        <p:blipFill>
          <a:blip r:embed="rId3" cstate="print"/>
          <a:srcRect/>
          <a:stretch>
            <a:fillRect/>
          </a:stretch>
        </p:blipFill>
        <p:spPr bwMode="auto">
          <a:xfrm>
            <a:off x="230400" y="152400"/>
            <a:ext cx="2131800" cy="850104"/>
          </a:xfrm>
          <a:prstGeom prst="rect">
            <a:avLst/>
          </a:prstGeom>
          <a:noFill/>
          <a:ln w="9525">
            <a:noFill/>
            <a:miter lim="800000"/>
            <a:headEnd/>
            <a:tailEnd/>
          </a:ln>
          <a:effectLst/>
        </p:spPr>
      </p:pic>
      <p:sp>
        <p:nvSpPr>
          <p:cNvPr id="2" name="Прямоугольник 1"/>
          <p:cNvSpPr/>
          <p:nvPr/>
        </p:nvSpPr>
        <p:spPr>
          <a:xfrm>
            <a:off x="230400" y="165279"/>
            <a:ext cx="8707200" cy="6401753"/>
          </a:xfrm>
          <a:prstGeom prst="rect">
            <a:avLst/>
          </a:prstGeom>
        </p:spPr>
        <p:txBody>
          <a:bodyPr wrap="square">
            <a:spAutoFit/>
          </a:bodyPr>
          <a:lstStyle/>
          <a:p>
            <a:pPr algn="r"/>
            <a:r>
              <a:rPr lang="en-US" sz="2800" b="1" dirty="0">
                <a:solidFill>
                  <a:schemeClr val="bg1"/>
                </a:solidFill>
                <a:latin typeface="Times New Roman" panose="02020603050405020304" pitchFamily="18" charset="0"/>
              </a:rPr>
              <a:t>Agile-</a:t>
            </a:r>
            <a:r>
              <a:rPr lang="uk-UA" sz="2800" b="1" dirty="0">
                <a:solidFill>
                  <a:schemeClr val="bg1"/>
                </a:solidFill>
                <a:latin typeface="Times New Roman" panose="02020603050405020304" pitchFamily="18" charset="0"/>
              </a:rPr>
              <a:t>маніфест розробки </a:t>
            </a:r>
            <a:endParaRPr lang="uk-UA" sz="2800" b="1" dirty="0" smtClean="0">
              <a:solidFill>
                <a:schemeClr val="bg1"/>
              </a:solidFill>
              <a:latin typeface="Times New Roman" panose="02020603050405020304" pitchFamily="18" charset="0"/>
            </a:endParaRPr>
          </a:p>
          <a:p>
            <a:pPr algn="r"/>
            <a:r>
              <a:rPr lang="uk-UA" sz="2800" b="1" dirty="0" smtClean="0">
                <a:solidFill>
                  <a:schemeClr val="bg1"/>
                </a:solidFill>
                <a:latin typeface="Times New Roman" panose="02020603050405020304" pitchFamily="18" charset="0"/>
              </a:rPr>
              <a:t>програмного забезпечення (основні ідеї)</a:t>
            </a:r>
            <a:endParaRPr lang="uk-UA" sz="2800" b="1" dirty="0">
              <a:solidFill>
                <a:schemeClr val="bg1"/>
              </a:solidFill>
              <a:latin typeface="Times New Roman" panose="02020603050405020304" pitchFamily="18" charset="0"/>
            </a:endParaRPr>
          </a:p>
          <a:p>
            <a:pPr algn="ctr"/>
            <a:r>
              <a:rPr lang="uk-UA" dirty="0" smtClean="0">
                <a:solidFill>
                  <a:schemeClr val="bg1"/>
                </a:solidFill>
                <a:latin typeface="Times New Roman" panose="02020603050405020304" pitchFamily="18" charset="0"/>
              </a:rPr>
              <a:t>Ми </a:t>
            </a:r>
            <a:r>
              <a:rPr lang="uk-UA" dirty="0">
                <a:solidFill>
                  <a:schemeClr val="bg1"/>
                </a:solidFill>
                <a:latin typeface="Times New Roman" panose="02020603050405020304" pitchFamily="18" charset="0"/>
              </a:rPr>
              <a:t>постійно відкриваємо для себе досконаліші методи розробки програмного забезпечення, </a:t>
            </a:r>
            <a:br>
              <a:rPr lang="uk-UA" dirty="0">
                <a:solidFill>
                  <a:schemeClr val="bg1"/>
                </a:solidFill>
                <a:latin typeface="Times New Roman" panose="02020603050405020304" pitchFamily="18" charset="0"/>
              </a:rPr>
            </a:br>
            <a:r>
              <a:rPr lang="uk-UA" dirty="0">
                <a:solidFill>
                  <a:schemeClr val="bg1"/>
                </a:solidFill>
                <a:latin typeface="Times New Roman" panose="02020603050405020304" pitchFamily="18" charset="0"/>
              </a:rPr>
              <a:t>займаючись розробкою безпосередньо та допомагаючи у цьому іншим.</a:t>
            </a:r>
            <a:br>
              <a:rPr lang="uk-UA" dirty="0">
                <a:solidFill>
                  <a:schemeClr val="bg1"/>
                </a:solidFill>
                <a:latin typeface="Times New Roman" panose="02020603050405020304" pitchFamily="18" charset="0"/>
              </a:rPr>
            </a:br>
            <a:r>
              <a:rPr lang="uk-UA" dirty="0">
                <a:solidFill>
                  <a:schemeClr val="bg1"/>
                </a:solidFill>
                <a:latin typeface="Times New Roman" panose="02020603050405020304" pitchFamily="18" charset="0"/>
              </a:rPr>
              <a:t>Завдяки цій роботі ми змогли зрозуміти, що:</a:t>
            </a:r>
            <a:r>
              <a:rPr lang="uk-UA" sz="2000" dirty="0">
                <a:solidFill>
                  <a:schemeClr val="bg1"/>
                </a:solidFill>
                <a:latin typeface="Times New Roman" panose="02020603050405020304" pitchFamily="18" charset="0"/>
              </a:rPr>
              <a:t/>
            </a:r>
            <a:br>
              <a:rPr lang="uk-UA" sz="2000" dirty="0">
                <a:solidFill>
                  <a:schemeClr val="bg1"/>
                </a:solidFill>
                <a:latin typeface="Times New Roman" panose="02020603050405020304" pitchFamily="18" charset="0"/>
              </a:rPr>
            </a:br>
            <a:r>
              <a:rPr lang="uk-UA" sz="3600" dirty="0" smtClean="0">
                <a:solidFill>
                  <a:schemeClr val="bg1"/>
                </a:solidFill>
                <a:latin typeface="Times New Roman" panose="02020603050405020304" pitchFamily="18" charset="0"/>
              </a:rPr>
              <a:t>Люди </a:t>
            </a:r>
            <a:r>
              <a:rPr lang="uk-UA" sz="3600" dirty="0">
                <a:solidFill>
                  <a:schemeClr val="bg1"/>
                </a:solidFill>
                <a:latin typeface="Times New Roman" panose="02020603050405020304" pitchFamily="18" charset="0"/>
              </a:rPr>
              <a:t>та співпраця</a:t>
            </a:r>
            <a:r>
              <a:rPr lang="uk-UA" sz="2800" dirty="0">
                <a:solidFill>
                  <a:schemeClr val="bg1"/>
                </a:solidFill>
                <a:latin typeface="Times New Roman" panose="02020603050405020304" pitchFamily="18" charset="0"/>
              </a:rPr>
              <a:t> важливіші </a:t>
            </a:r>
            <a:r>
              <a:rPr lang="uk-UA" sz="2400" dirty="0">
                <a:solidFill>
                  <a:schemeClr val="bg1"/>
                </a:solidFill>
                <a:latin typeface="Times New Roman" panose="02020603050405020304" pitchFamily="18" charset="0"/>
              </a:rPr>
              <a:t>за процеси та </a:t>
            </a:r>
            <a:r>
              <a:rPr lang="uk-UA" sz="2400" dirty="0" smtClean="0">
                <a:solidFill>
                  <a:schemeClr val="bg1"/>
                </a:solidFill>
                <a:latin typeface="Times New Roman" panose="02020603050405020304" pitchFamily="18" charset="0"/>
              </a:rPr>
              <a:t>інструменти</a:t>
            </a:r>
          </a:p>
          <a:p>
            <a:pPr marL="457200" indent="-457200" algn="ctr">
              <a:buFont typeface="Arial" panose="020B0604020202020204" pitchFamily="34" charset="0"/>
              <a:buChar char="•"/>
            </a:pPr>
            <a:r>
              <a:rPr lang="uk-UA" sz="3600" dirty="0">
                <a:solidFill>
                  <a:schemeClr val="bg1"/>
                </a:solidFill>
                <a:latin typeface="Times New Roman" panose="02020603050405020304" pitchFamily="18" charset="0"/>
              </a:rPr>
              <a:t>Працюючий продукт</a:t>
            </a:r>
            <a:r>
              <a:rPr lang="uk-UA" sz="2800" dirty="0">
                <a:solidFill>
                  <a:schemeClr val="bg1"/>
                </a:solidFill>
                <a:latin typeface="Times New Roman" panose="02020603050405020304" pitchFamily="18" charset="0"/>
              </a:rPr>
              <a:t> важливіший </a:t>
            </a:r>
            <a:r>
              <a:rPr lang="uk-UA" sz="2400" dirty="0">
                <a:solidFill>
                  <a:schemeClr val="bg1"/>
                </a:solidFill>
                <a:latin typeface="Times New Roman" panose="02020603050405020304" pitchFamily="18" charset="0"/>
              </a:rPr>
              <a:t>за вичерпну </a:t>
            </a:r>
            <a:r>
              <a:rPr lang="uk-UA" sz="2400" dirty="0" smtClean="0">
                <a:solidFill>
                  <a:schemeClr val="bg1"/>
                </a:solidFill>
                <a:latin typeface="Times New Roman" panose="02020603050405020304" pitchFamily="18" charset="0"/>
              </a:rPr>
              <a:t>документацію</a:t>
            </a:r>
          </a:p>
          <a:p>
            <a:pPr marL="457200" indent="-457200" algn="ctr">
              <a:buFont typeface="Arial" panose="020B0604020202020204" pitchFamily="34" charset="0"/>
              <a:buChar char="•"/>
            </a:pPr>
            <a:r>
              <a:rPr lang="uk-UA" sz="3600" dirty="0">
                <a:solidFill>
                  <a:schemeClr val="bg1"/>
                </a:solidFill>
                <a:latin typeface="Times New Roman" panose="02020603050405020304" pitchFamily="18" charset="0"/>
              </a:rPr>
              <a:t>Співпраця із замовником</a:t>
            </a:r>
            <a:r>
              <a:rPr lang="uk-UA" sz="2800" dirty="0">
                <a:solidFill>
                  <a:schemeClr val="bg1"/>
                </a:solidFill>
                <a:latin typeface="Times New Roman" panose="02020603050405020304" pitchFamily="18" charset="0"/>
              </a:rPr>
              <a:t> важливіша </a:t>
            </a:r>
            <a:r>
              <a:rPr lang="uk-UA" sz="2400" dirty="0">
                <a:solidFill>
                  <a:schemeClr val="bg1"/>
                </a:solidFill>
                <a:latin typeface="Times New Roman" panose="02020603050405020304" pitchFamily="18" charset="0"/>
              </a:rPr>
              <a:t>за обговорення умов </a:t>
            </a:r>
            <a:r>
              <a:rPr lang="uk-UA" sz="2400" dirty="0" smtClean="0">
                <a:solidFill>
                  <a:schemeClr val="bg1"/>
                </a:solidFill>
                <a:latin typeface="Times New Roman" panose="02020603050405020304" pitchFamily="18" charset="0"/>
              </a:rPr>
              <a:t>контракту</a:t>
            </a:r>
          </a:p>
          <a:p>
            <a:pPr marL="457200" indent="-457200" algn="ctr">
              <a:buFont typeface="Arial" panose="020B0604020202020204" pitchFamily="34" charset="0"/>
              <a:buChar char="•"/>
            </a:pPr>
            <a:r>
              <a:rPr lang="uk-UA" sz="3600" dirty="0">
                <a:solidFill>
                  <a:schemeClr val="bg1"/>
                </a:solidFill>
                <a:latin typeface="Times New Roman" panose="02020603050405020304" pitchFamily="18" charset="0"/>
              </a:rPr>
              <a:t>Готовність до змін</a:t>
            </a:r>
            <a:r>
              <a:rPr lang="uk-UA" sz="2800" dirty="0" smtClean="0">
                <a:solidFill>
                  <a:schemeClr val="bg1"/>
                </a:solidFill>
                <a:latin typeface="Times New Roman" panose="02020603050405020304" pitchFamily="18" charset="0"/>
              </a:rPr>
              <a:t> важливіша за </a:t>
            </a:r>
            <a:r>
              <a:rPr lang="uk-UA" sz="2400" dirty="0" smtClean="0">
                <a:solidFill>
                  <a:schemeClr val="bg1"/>
                </a:solidFill>
                <a:latin typeface="Times New Roman" panose="02020603050405020304" pitchFamily="18" charset="0"/>
              </a:rPr>
              <a:t>дотримання плану</a:t>
            </a:r>
            <a:br>
              <a:rPr lang="uk-UA" sz="2400" dirty="0" smtClean="0">
                <a:solidFill>
                  <a:schemeClr val="bg1"/>
                </a:solidFill>
                <a:latin typeface="Times New Roman" panose="02020603050405020304" pitchFamily="18" charset="0"/>
              </a:rPr>
            </a:br>
            <a:endParaRPr lang="uk-UA" sz="2400" dirty="0" smtClean="0">
              <a:solidFill>
                <a:schemeClr val="bg1"/>
              </a:solidFill>
              <a:latin typeface="Times New Roman" panose="02020603050405020304" pitchFamily="18" charset="0"/>
            </a:endParaRPr>
          </a:p>
          <a:p>
            <a:pPr marL="457200" indent="-457200" algn="ctr">
              <a:buFont typeface="Arial" panose="020B0604020202020204" pitchFamily="34" charset="0"/>
              <a:buChar char="•"/>
            </a:pPr>
            <a:r>
              <a:rPr lang="uk-UA" dirty="0" smtClean="0">
                <a:solidFill>
                  <a:schemeClr val="bg1"/>
                </a:solidFill>
                <a:latin typeface="Times New Roman" panose="02020603050405020304" pitchFamily="18" charset="0"/>
              </a:rPr>
              <a:t>Тобто, хоча, цінності, що справа важливі, ми все ж цінуємо більше те, що зліва.</a:t>
            </a:r>
            <a:endParaRPr lang="uk-UA" b="0" i="0"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2134295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7</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5" name="Picture 6"/>
          <p:cNvPicPr>
            <a:picLocks noChangeAspect="1" noChangeArrowheads="1"/>
          </p:cNvPicPr>
          <p:nvPr/>
        </p:nvPicPr>
        <p:blipFill>
          <a:blip r:embed="rId3" cstate="print"/>
          <a:srcRect/>
          <a:stretch>
            <a:fillRect/>
          </a:stretch>
        </p:blipFill>
        <p:spPr bwMode="auto">
          <a:xfrm>
            <a:off x="230400" y="152400"/>
            <a:ext cx="2131800" cy="850104"/>
          </a:xfrm>
          <a:prstGeom prst="rect">
            <a:avLst/>
          </a:prstGeom>
          <a:noFill/>
          <a:ln w="9525">
            <a:noFill/>
            <a:miter lim="800000"/>
            <a:headEnd/>
            <a:tailEnd/>
          </a:ln>
          <a:effectLst/>
        </p:spPr>
      </p:pic>
      <p:sp>
        <p:nvSpPr>
          <p:cNvPr id="2" name="Прямоугольник 1"/>
          <p:cNvSpPr/>
          <p:nvPr/>
        </p:nvSpPr>
        <p:spPr>
          <a:xfrm>
            <a:off x="230400" y="165279"/>
            <a:ext cx="8707200" cy="6494085"/>
          </a:xfrm>
          <a:prstGeom prst="rect">
            <a:avLst/>
          </a:prstGeom>
        </p:spPr>
        <p:txBody>
          <a:bodyPr wrap="square">
            <a:spAutoFit/>
          </a:bodyPr>
          <a:lstStyle/>
          <a:p>
            <a:pPr algn="r"/>
            <a:r>
              <a:rPr lang="en-US" sz="2800" b="1" dirty="0">
                <a:solidFill>
                  <a:schemeClr val="bg1"/>
                </a:solidFill>
                <a:latin typeface="Times New Roman" panose="02020603050405020304" pitchFamily="18" charset="0"/>
              </a:rPr>
              <a:t>Agile-</a:t>
            </a:r>
            <a:r>
              <a:rPr lang="uk-UA" sz="2800" b="1" dirty="0">
                <a:solidFill>
                  <a:schemeClr val="bg1"/>
                </a:solidFill>
                <a:latin typeface="Times New Roman" panose="02020603050405020304" pitchFamily="18" charset="0"/>
              </a:rPr>
              <a:t>маніфест розробки </a:t>
            </a:r>
            <a:endParaRPr lang="uk-UA" sz="2800" b="1" dirty="0" smtClean="0">
              <a:solidFill>
                <a:schemeClr val="bg1"/>
              </a:solidFill>
              <a:latin typeface="Times New Roman" panose="02020603050405020304" pitchFamily="18" charset="0"/>
            </a:endParaRPr>
          </a:p>
          <a:p>
            <a:pPr algn="r"/>
            <a:r>
              <a:rPr lang="uk-UA" sz="2800" b="1" dirty="0" smtClean="0">
                <a:solidFill>
                  <a:schemeClr val="bg1"/>
                </a:solidFill>
                <a:latin typeface="Times New Roman" panose="02020603050405020304" pitchFamily="18" charset="0"/>
              </a:rPr>
              <a:t>програмного забезпечення (основні ідеї)</a:t>
            </a:r>
          </a:p>
          <a:p>
            <a:pPr algn="ctr"/>
            <a:endParaRPr lang="uk-UA" sz="3200" dirty="0" smtClean="0">
              <a:solidFill>
                <a:schemeClr val="bg1"/>
              </a:solidFill>
            </a:endParaRPr>
          </a:p>
          <a:p>
            <a:pPr marL="457200" indent="-457200" algn="just">
              <a:buFont typeface="Arial" panose="020B0604020202020204" pitchFamily="34" charset="0"/>
              <a:buChar char="•"/>
            </a:pPr>
            <a:r>
              <a:rPr lang="en-US" sz="2800" dirty="0" smtClean="0">
                <a:solidFill>
                  <a:schemeClr val="bg1"/>
                </a:solidFill>
              </a:rPr>
              <a:t>Agile </a:t>
            </a:r>
            <a:r>
              <a:rPr lang="en-US" sz="2800" dirty="0">
                <a:solidFill>
                  <a:schemeClr val="bg1"/>
                </a:solidFill>
              </a:rPr>
              <a:t>Manifesto </a:t>
            </a:r>
            <a:r>
              <a:rPr lang="uk-UA" sz="2800" dirty="0">
                <a:solidFill>
                  <a:schemeClr val="bg1"/>
                </a:solidFill>
              </a:rPr>
              <a:t>розроблений і прийнятий 17 розробниками 11-13 лютого 2001 року на лижному курорті </a:t>
            </a:r>
            <a:r>
              <a:rPr lang="en-US" sz="2800" dirty="0">
                <a:solidFill>
                  <a:schemeClr val="bg1"/>
                </a:solidFill>
              </a:rPr>
              <a:t>The Lodge at Snowbird </a:t>
            </a:r>
            <a:r>
              <a:rPr lang="uk-UA" sz="2800" dirty="0">
                <a:solidFill>
                  <a:schemeClr val="bg1"/>
                </a:solidFill>
              </a:rPr>
              <a:t>в горах Юти. </a:t>
            </a:r>
            <a:endParaRPr lang="uk-UA" sz="2800" dirty="0" smtClean="0">
              <a:solidFill>
                <a:schemeClr val="bg1"/>
              </a:solidFill>
            </a:endParaRPr>
          </a:p>
          <a:p>
            <a:pPr marL="457200" indent="-457200" algn="just">
              <a:buFont typeface="Arial" panose="020B0604020202020204" pitchFamily="34" charset="0"/>
              <a:buChar char="•"/>
            </a:pPr>
            <a:endParaRPr lang="uk-UA" sz="2800" dirty="0" smtClean="0">
              <a:solidFill>
                <a:schemeClr val="bg1"/>
              </a:solidFill>
            </a:endParaRPr>
          </a:p>
          <a:p>
            <a:pPr marL="457200" indent="-457200" algn="just">
              <a:buFont typeface="Arial" panose="020B0604020202020204" pitchFamily="34" charset="0"/>
              <a:buChar char="•"/>
            </a:pPr>
            <a:r>
              <a:rPr lang="uk-UA" sz="2800" dirty="0" smtClean="0">
                <a:solidFill>
                  <a:schemeClr val="bg1"/>
                </a:solidFill>
              </a:rPr>
              <a:t>Маніфест </a:t>
            </a:r>
            <a:r>
              <a:rPr lang="uk-UA" sz="2800" dirty="0">
                <a:solidFill>
                  <a:schemeClr val="bg1"/>
                </a:solidFill>
              </a:rPr>
              <a:t>підписали представники наступних </a:t>
            </a:r>
            <a:r>
              <a:rPr lang="uk-UA" sz="2800" dirty="0" err="1">
                <a:solidFill>
                  <a:schemeClr val="bg1"/>
                </a:solidFill>
              </a:rPr>
              <a:t>методологій</a:t>
            </a:r>
            <a:r>
              <a:rPr lang="uk-UA" sz="2800" dirty="0">
                <a:solidFill>
                  <a:schemeClr val="bg1"/>
                </a:solidFill>
              </a:rPr>
              <a:t> </a:t>
            </a:r>
            <a:r>
              <a:rPr lang="en-US" sz="2800" dirty="0">
                <a:solidFill>
                  <a:schemeClr val="bg1"/>
                </a:solidFill>
              </a:rPr>
              <a:t>Extreme programming, Scrum, DSDM, Adaptive software development, Crystal Clear, Feature-driven development, Pragmatic Programming. </a:t>
            </a:r>
            <a:endParaRPr lang="uk-UA" sz="2800" dirty="0" smtClean="0">
              <a:solidFill>
                <a:schemeClr val="bg1"/>
              </a:solidFill>
            </a:endParaRPr>
          </a:p>
          <a:p>
            <a:pPr marL="457200" indent="-457200" algn="just">
              <a:buFont typeface="Arial" panose="020B0604020202020204" pitchFamily="34" charset="0"/>
              <a:buChar char="•"/>
            </a:pPr>
            <a:r>
              <a:rPr lang="en-US" sz="2800" dirty="0" smtClean="0">
                <a:solidFill>
                  <a:schemeClr val="bg1"/>
                </a:solidFill>
              </a:rPr>
              <a:t>Agile </a:t>
            </a:r>
            <a:r>
              <a:rPr lang="en-US" sz="2800" dirty="0">
                <a:solidFill>
                  <a:schemeClr val="bg1"/>
                </a:solidFill>
              </a:rPr>
              <a:t>Manifesto </a:t>
            </a:r>
            <a:r>
              <a:rPr lang="uk-UA" sz="2800" dirty="0">
                <a:solidFill>
                  <a:schemeClr val="bg1"/>
                </a:solidFill>
              </a:rPr>
              <a:t>містить 4 основні ідеї та 12 принципів. </a:t>
            </a:r>
            <a:r>
              <a:rPr lang="uk-UA" sz="2800" dirty="0" err="1">
                <a:solidFill>
                  <a:schemeClr val="bg1"/>
                </a:solidFill>
              </a:rPr>
              <a:t>Примітно</a:t>
            </a:r>
            <a:r>
              <a:rPr lang="uk-UA" sz="2800" dirty="0">
                <a:solidFill>
                  <a:schemeClr val="bg1"/>
                </a:solidFill>
              </a:rPr>
              <a:t>, що </a:t>
            </a:r>
            <a:r>
              <a:rPr lang="en-US" sz="2800" dirty="0">
                <a:solidFill>
                  <a:schemeClr val="bg1"/>
                </a:solidFill>
              </a:rPr>
              <a:t>Agile Manifesto </a:t>
            </a:r>
            <a:r>
              <a:rPr lang="uk-UA" sz="2800" dirty="0">
                <a:solidFill>
                  <a:schemeClr val="bg1"/>
                </a:solidFill>
              </a:rPr>
              <a:t>не містить практичних </a:t>
            </a:r>
            <a:r>
              <a:rPr lang="uk-UA" sz="2800" dirty="0" smtClean="0">
                <a:solidFill>
                  <a:schemeClr val="bg1"/>
                </a:solidFill>
              </a:rPr>
              <a:t>порад, </a:t>
            </a:r>
            <a:r>
              <a:rPr lang="uk-UA" sz="2000" dirty="0" smtClean="0">
                <a:solidFill>
                  <a:schemeClr val="bg1"/>
                </a:solidFill>
                <a:latin typeface="Arial" panose="020B0604020202020204" pitchFamily="34" charset="0"/>
              </a:rPr>
              <a:t>а </a:t>
            </a:r>
            <a:r>
              <a:rPr lang="uk-UA" sz="2000" dirty="0">
                <a:solidFill>
                  <a:schemeClr val="bg1"/>
                </a:solidFill>
                <a:latin typeface="Arial" panose="020B0604020202020204" pitchFamily="34" charset="0"/>
              </a:rPr>
              <a:t>визначає цінності та принципи, якими керуються успішні команди</a:t>
            </a:r>
            <a:r>
              <a:rPr lang="uk-UA" sz="2000" dirty="0" smtClean="0">
                <a:solidFill>
                  <a:schemeClr val="bg1"/>
                </a:solidFill>
                <a:latin typeface="Arial" panose="020B0604020202020204" pitchFamily="34" charset="0"/>
              </a:rPr>
              <a:t>.</a:t>
            </a:r>
            <a:endParaRPr lang="uk-UA" sz="2000" b="0" i="0"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3001467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8</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5" name="Picture 6"/>
          <p:cNvPicPr>
            <a:picLocks noChangeAspect="1" noChangeArrowheads="1"/>
          </p:cNvPicPr>
          <p:nvPr/>
        </p:nvPicPr>
        <p:blipFill>
          <a:blip r:embed="rId3" cstate="print"/>
          <a:srcRect/>
          <a:stretch>
            <a:fillRect/>
          </a:stretch>
        </p:blipFill>
        <p:spPr bwMode="auto">
          <a:xfrm>
            <a:off x="230400" y="152400"/>
            <a:ext cx="2131800" cy="850104"/>
          </a:xfrm>
          <a:prstGeom prst="rect">
            <a:avLst/>
          </a:prstGeom>
          <a:noFill/>
          <a:ln w="9525">
            <a:noFill/>
            <a:miter lim="800000"/>
            <a:headEnd/>
            <a:tailEnd/>
          </a:ln>
          <a:effectLst/>
        </p:spPr>
      </p:pic>
      <p:sp>
        <p:nvSpPr>
          <p:cNvPr id="8" name="Rectangle 2"/>
          <p:cNvSpPr>
            <a:spLocks noChangeArrowheads="1"/>
          </p:cNvSpPr>
          <p:nvPr/>
        </p:nvSpPr>
        <p:spPr bwMode="auto">
          <a:xfrm>
            <a:off x="4479634" y="-945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1800" b="0" i="0" u="none" strike="noStrike" cap="none" normalizeH="0" baseline="0" dirty="0" smtClean="0">
                <a:ln>
                  <a:noFill/>
                </a:ln>
                <a:solidFill>
                  <a:schemeClr val="tx1"/>
                </a:solidFill>
                <a:effectLst/>
              </a:rPr>
              <a:t/>
            </a:r>
            <a:br>
              <a:rPr kumimoji="0" lang="uk-UA" altLang="uk-UA" sz="1800" b="0" i="0" u="none" strike="noStrike" cap="none" normalizeH="0" baseline="0" dirty="0" smtClean="0">
                <a:ln>
                  <a:noFill/>
                </a:ln>
                <a:solidFill>
                  <a:schemeClr val="tx1"/>
                </a:solidFill>
                <a:effectLst/>
              </a:rPr>
            </a:b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171319" y="43934"/>
            <a:ext cx="9242658"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uk-UA" altLang="uk-UA" sz="24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Основні принципи </a:t>
            </a:r>
            <a:r>
              <a:rPr kumimoji="0" lang="uk-UA" altLang="uk-UA" sz="2400" b="1" i="0" u="none" strike="noStrike" cap="none" normalizeH="0" baseline="0" dirty="0" err="1" smtClean="0">
                <a:ln>
                  <a:noFill/>
                </a:ln>
                <a:solidFill>
                  <a:schemeClr val="bg1"/>
                </a:solidFill>
                <a:effectLst/>
                <a:latin typeface="Times New Roman" panose="02020603050405020304" pitchFamily="18" charset="0"/>
                <a:cs typeface="Times New Roman" panose="02020603050405020304" pitchFamily="18" charset="0"/>
              </a:rPr>
              <a:t>Agile</a:t>
            </a:r>
            <a:r>
              <a:rPr kumimoji="0" lang="uk-UA" altLang="uk-UA" sz="24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-маніфесту</a:t>
            </a:r>
          </a:p>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2400" b="0" i="0" u="none" strike="noStrike" cap="none" normalizeH="0" baseline="0" dirty="0" smtClean="0">
                <a:ln>
                  <a:noFill/>
                </a:ln>
                <a:solidFill>
                  <a:schemeClr val="bg1"/>
                </a:solidFill>
                <a:effectLst/>
              </a:rPr>
              <a:t/>
            </a:r>
            <a:br>
              <a:rPr kumimoji="0" lang="uk-UA" altLang="uk-UA" sz="2400" b="0" i="0" u="none" strike="noStrike" cap="none" normalizeH="0" baseline="0" dirty="0" smtClean="0">
                <a:ln>
                  <a:noFill/>
                </a:ln>
                <a:solidFill>
                  <a:schemeClr val="bg1"/>
                </a:solidFill>
                <a:effectLst/>
              </a:rPr>
            </a:br>
            <a:r>
              <a:rPr kumimoji="0" lang="uk-UA" altLang="uk-UA" sz="2400" b="0" i="0" u="none" strike="noStrike" cap="none" normalizeH="0" baseline="0" dirty="0" smtClean="0">
                <a:ln>
                  <a:noFill/>
                </a:ln>
                <a:solidFill>
                  <a:schemeClr val="bg1"/>
                </a:solidFill>
                <a:effectLst/>
                <a:latin typeface="Arial" panose="020B0604020202020204" pitchFamily="34" charset="0"/>
              </a:rPr>
              <a:t/>
            </a:r>
            <a:br>
              <a:rPr kumimoji="0" lang="uk-UA" altLang="uk-UA" sz="2400" b="0" i="0" u="none" strike="noStrike" cap="none" normalizeH="0" baseline="0" dirty="0" smtClean="0">
                <a:ln>
                  <a:noFill/>
                </a:ln>
                <a:solidFill>
                  <a:schemeClr val="bg1"/>
                </a:solidFill>
                <a:effectLst/>
                <a:latin typeface="Arial" panose="020B0604020202020204" pitchFamily="34" charset="0"/>
              </a:rPr>
            </a:b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Найвищим пріоритетом для нас є </a:t>
            </a:r>
            <a:r>
              <a:rPr kumimoji="0" lang="uk-UA" altLang="uk-UA" sz="2400" b="1" i="1"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задоволення потреб замовника</a:t>
            </a: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 </a:t>
            </a:r>
            <a:b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b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шляхом завчасного та регулярного постачання </a:t>
            </a:r>
            <a:b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b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програмного забезпечення.</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Схвальне ставлення до </a:t>
            </a:r>
            <a:r>
              <a:rPr kumimoji="0" lang="uk-UA" altLang="uk-UA" sz="2400" b="1" i="1"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змін</a:t>
            </a: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 навіть на заключних стадіях розробки. </a:t>
            </a:r>
            <a:b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br>
            <a:r>
              <a:rPr kumimoji="0" lang="uk-UA" altLang="uk-UA" sz="2400" b="0" i="0" u="none" strike="noStrike" cap="none" normalizeH="0" baseline="0" dirty="0" err="1" smtClean="0">
                <a:ln>
                  <a:noFill/>
                </a:ln>
                <a:solidFill>
                  <a:schemeClr val="bg1"/>
                </a:solidFill>
                <a:effectLst/>
                <a:latin typeface="Times New Roman" panose="02020603050405020304" pitchFamily="18" charset="0"/>
                <a:cs typeface="Times New Roman" panose="02020603050405020304" pitchFamily="18" charset="0"/>
              </a:rPr>
              <a:t>Agile</a:t>
            </a: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-процеси надають можливість використовувати зміни </a:t>
            </a:r>
            <a:b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b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задля забезпечення конкурентоспроможності замовника.</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Працюючий продукт слід випускати якомога </a:t>
            </a:r>
            <a:r>
              <a:rPr kumimoji="0" lang="uk-UA" altLang="uk-UA" sz="2400" b="1" i="1"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частіше</a:t>
            </a: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 </a:t>
            </a:r>
            <a:b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b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з періодичністю від пари тижнів до пари місяців.</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Впродовж усього проекту розробники і представники бізнесу </a:t>
            </a:r>
            <a:b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b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повинні працювати </a:t>
            </a:r>
            <a:r>
              <a:rPr kumimoji="0" lang="uk-UA" altLang="uk-UA" sz="2400" b="1" i="1"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разом</a:t>
            </a: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 щодня.</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3713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9</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5" name="Picture 6"/>
          <p:cNvPicPr>
            <a:picLocks noChangeAspect="1" noChangeArrowheads="1"/>
          </p:cNvPicPr>
          <p:nvPr/>
        </p:nvPicPr>
        <p:blipFill>
          <a:blip r:embed="rId3" cstate="print"/>
          <a:srcRect/>
          <a:stretch>
            <a:fillRect/>
          </a:stretch>
        </p:blipFill>
        <p:spPr bwMode="auto">
          <a:xfrm>
            <a:off x="230400" y="152400"/>
            <a:ext cx="2131800" cy="850104"/>
          </a:xfrm>
          <a:prstGeom prst="rect">
            <a:avLst/>
          </a:prstGeom>
          <a:noFill/>
          <a:ln w="9525">
            <a:noFill/>
            <a:miter lim="800000"/>
            <a:headEnd/>
            <a:tailEnd/>
          </a:ln>
          <a:effectLst/>
        </p:spPr>
      </p:pic>
      <p:sp>
        <p:nvSpPr>
          <p:cNvPr id="8" name="Rectangle 2"/>
          <p:cNvSpPr>
            <a:spLocks noChangeArrowheads="1"/>
          </p:cNvSpPr>
          <p:nvPr/>
        </p:nvSpPr>
        <p:spPr bwMode="auto">
          <a:xfrm>
            <a:off x="4479634" y="-945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1800" b="0" i="0" u="none" strike="noStrike" cap="none" normalizeH="0" baseline="0" dirty="0" smtClean="0">
                <a:ln>
                  <a:noFill/>
                </a:ln>
                <a:solidFill>
                  <a:schemeClr val="tx1"/>
                </a:solidFill>
                <a:effectLst/>
              </a:rPr>
              <a:t/>
            </a:r>
            <a:br>
              <a:rPr kumimoji="0" lang="uk-UA" altLang="uk-UA" sz="1800" b="0" i="0" u="none" strike="noStrike" cap="none" normalizeH="0" baseline="0" dirty="0" smtClean="0">
                <a:ln>
                  <a:noFill/>
                </a:ln>
                <a:solidFill>
                  <a:schemeClr val="tx1"/>
                </a:solidFill>
                <a:effectLst/>
              </a:rPr>
            </a:b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352541" y="114837"/>
            <a:ext cx="9496541"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uk-UA" altLang="uk-UA" sz="24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Основні принципи </a:t>
            </a:r>
            <a:r>
              <a:rPr kumimoji="0" lang="uk-UA" altLang="uk-UA" sz="2400" b="1" i="0" u="none" strike="noStrike" cap="none" normalizeH="0" baseline="0" dirty="0" err="1" smtClean="0">
                <a:ln>
                  <a:noFill/>
                </a:ln>
                <a:solidFill>
                  <a:schemeClr val="bg1"/>
                </a:solidFill>
                <a:effectLst/>
                <a:latin typeface="Times New Roman" panose="02020603050405020304" pitchFamily="18" charset="0"/>
                <a:cs typeface="Times New Roman" panose="02020603050405020304" pitchFamily="18" charset="0"/>
              </a:rPr>
              <a:t>Agile</a:t>
            </a:r>
            <a:r>
              <a:rPr kumimoji="0" lang="uk-UA" altLang="uk-UA" sz="24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-маніфесту</a:t>
            </a:r>
          </a:p>
          <a:p>
            <a:pPr marL="0" marR="0" lvl="0" indent="0" algn="ctr" defTabSz="914400" rtl="0" eaLnBrk="0" fontAlgn="base" latinLnBrk="0" hangingPunct="0">
              <a:lnSpc>
                <a:spcPct val="100000"/>
              </a:lnSpc>
              <a:spcBef>
                <a:spcPct val="0"/>
              </a:spcBef>
              <a:spcAft>
                <a:spcPct val="0"/>
              </a:spcAft>
              <a:buClrTx/>
              <a:buSzTx/>
              <a:buFontTx/>
              <a:buNone/>
              <a:tabLst/>
            </a:pPr>
            <a:r>
              <a:rPr kumimoji="0" lang="uk-UA" altLang="uk-UA" sz="2400" b="0" i="0" u="none" strike="noStrike" cap="none" normalizeH="0" baseline="0" dirty="0" smtClean="0">
                <a:ln>
                  <a:noFill/>
                </a:ln>
                <a:solidFill>
                  <a:schemeClr val="bg1"/>
                </a:solidFill>
                <a:effectLst/>
              </a:rPr>
              <a:t/>
            </a:r>
            <a:br>
              <a:rPr kumimoji="0" lang="uk-UA" altLang="uk-UA" sz="2400" b="0" i="0" u="none" strike="noStrike" cap="none" normalizeH="0" baseline="0" dirty="0" smtClean="0">
                <a:ln>
                  <a:noFill/>
                </a:ln>
                <a:solidFill>
                  <a:schemeClr val="bg1"/>
                </a:solidFill>
                <a:effectLst/>
              </a:rPr>
            </a:br>
            <a:endPar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Над проектом повинні працювати </a:t>
            </a:r>
            <a:r>
              <a:rPr kumimoji="0" lang="uk-UA" altLang="uk-UA" sz="2400" b="1" i="1"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вмотивовані професіонали. </a:t>
            </a:r>
            <a:br>
              <a:rPr kumimoji="0" lang="uk-UA" altLang="uk-UA" sz="2400" b="1" i="1"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br>
            <a: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Щоб робота була виконана, створіть їм умови, надайте </a:t>
            </a:r>
            <a:br>
              <a:rPr kumimoji="0" lang="uk-UA" altLang="uk-UA" sz="24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br>
            <a:r>
              <a:rPr lang="uk-UA" altLang="uk-UA" sz="2400" dirty="0">
                <a:solidFill>
                  <a:schemeClr val="bg1"/>
                </a:solidFill>
                <a:latin typeface="Times New Roman" panose="02020603050405020304" pitchFamily="18" charset="0"/>
                <a:cs typeface="Times New Roman" panose="02020603050405020304" pitchFamily="18" charset="0"/>
              </a:rPr>
              <a:t>підтримку і повністю на них покладіться</a:t>
            </a:r>
            <a:r>
              <a:rPr lang="uk-UA" altLang="uk-UA" sz="2400" dirty="0" smtClean="0">
                <a:solidFill>
                  <a:schemeClr val="bg1"/>
                </a:solidFill>
                <a:latin typeface="Times New Roman" panose="02020603050405020304" pitchFamily="18" charset="0"/>
                <a:cs typeface="Times New Roman" panose="02020603050405020304" pitchFamily="18" charset="0"/>
              </a:rPr>
              <a:t>.</a:t>
            </a:r>
          </a:p>
          <a:p>
            <a:pPr lvl="0" algn="ctr" eaLnBrk="0" fontAlgn="base" hangingPunct="0">
              <a:spcBef>
                <a:spcPct val="0"/>
              </a:spcBef>
              <a:spcAft>
                <a:spcPct val="0"/>
              </a:spcAft>
            </a:pPr>
            <a:endParaRPr lang="uk-UA" altLang="uk-UA" sz="2400" dirty="0">
              <a:solidFill>
                <a:schemeClr val="bg1"/>
              </a:solidFill>
              <a:latin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uk-UA" altLang="uk-UA" sz="2400" b="1" i="1" dirty="0">
                <a:solidFill>
                  <a:schemeClr val="bg1"/>
                </a:solidFill>
                <a:latin typeface="Times New Roman" panose="02020603050405020304" pitchFamily="18" charset="0"/>
                <a:cs typeface="Times New Roman" panose="02020603050405020304" pitchFamily="18" charset="0"/>
              </a:rPr>
              <a:t>Особиста комунікація </a:t>
            </a:r>
            <a:r>
              <a:rPr lang="uk-UA" altLang="uk-UA" sz="2400" dirty="0">
                <a:solidFill>
                  <a:schemeClr val="bg1"/>
                </a:solidFill>
                <a:latin typeface="Times New Roman" panose="02020603050405020304" pitchFamily="18" charset="0"/>
                <a:cs typeface="Times New Roman" panose="02020603050405020304" pitchFamily="18" charset="0"/>
              </a:rPr>
              <a:t>– найефективніший та </a:t>
            </a:r>
            <a:r>
              <a:rPr lang="uk-UA" altLang="uk-UA" sz="2400" dirty="0" err="1">
                <a:solidFill>
                  <a:schemeClr val="bg1"/>
                </a:solidFill>
                <a:latin typeface="Times New Roman" panose="02020603050405020304" pitchFamily="18" charset="0"/>
                <a:cs typeface="Times New Roman" panose="02020603050405020304" pitchFamily="18" charset="0"/>
              </a:rPr>
              <a:t>найпрактичніший</a:t>
            </a:r>
            <a:r>
              <a:rPr lang="uk-UA" altLang="uk-UA" sz="2400" dirty="0">
                <a:solidFill>
                  <a:schemeClr val="bg1"/>
                </a:solidFill>
                <a:latin typeface="Times New Roman" panose="02020603050405020304" pitchFamily="18" charset="0"/>
                <a:cs typeface="Times New Roman" panose="02020603050405020304" pitchFamily="18" charset="0"/>
              </a:rPr>
              <a:t> </a:t>
            </a:r>
            <a:br>
              <a:rPr lang="uk-UA" altLang="uk-UA" sz="2400" dirty="0">
                <a:solidFill>
                  <a:schemeClr val="bg1"/>
                </a:solidFill>
                <a:latin typeface="Times New Roman" panose="02020603050405020304" pitchFamily="18" charset="0"/>
                <a:cs typeface="Times New Roman" panose="02020603050405020304" pitchFamily="18" charset="0"/>
              </a:rPr>
            </a:br>
            <a:r>
              <a:rPr lang="uk-UA" altLang="uk-UA" sz="2400" dirty="0">
                <a:solidFill>
                  <a:schemeClr val="bg1"/>
                </a:solidFill>
                <a:latin typeface="Times New Roman" panose="02020603050405020304" pitchFamily="18" charset="0"/>
                <a:cs typeface="Times New Roman" panose="02020603050405020304" pitchFamily="18" charset="0"/>
              </a:rPr>
              <a:t>метод як донести інформацію до команди, </a:t>
            </a:r>
            <a:br>
              <a:rPr lang="uk-UA" altLang="uk-UA" sz="2400" dirty="0">
                <a:solidFill>
                  <a:schemeClr val="bg1"/>
                </a:solidFill>
                <a:latin typeface="Times New Roman" panose="02020603050405020304" pitchFamily="18" charset="0"/>
                <a:cs typeface="Times New Roman" panose="02020603050405020304" pitchFamily="18" charset="0"/>
              </a:rPr>
            </a:br>
            <a:r>
              <a:rPr lang="uk-UA" altLang="uk-UA" sz="2400" dirty="0">
                <a:solidFill>
                  <a:schemeClr val="bg1"/>
                </a:solidFill>
                <a:latin typeface="Times New Roman" panose="02020603050405020304" pitchFamily="18" charset="0"/>
                <a:cs typeface="Times New Roman" panose="02020603050405020304" pitchFamily="18" charset="0"/>
              </a:rPr>
              <a:t>так і поширити її всередині</a:t>
            </a:r>
            <a:r>
              <a:rPr lang="uk-UA" altLang="uk-UA" sz="2400" dirty="0" smtClean="0">
                <a:solidFill>
                  <a:schemeClr val="bg1"/>
                </a:solidFill>
                <a:latin typeface="Times New Roman" panose="02020603050405020304" pitchFamily="18" charset="0"/>
                <a:cs typeface="Times New Roman" panose="02020603050405020304" pitchFamily="18" charset="0"/>
              </a:rPr>
              <a:t>.</a:t>
            </a:r>
          </a:p>
          <a:p>
            <a:pPr lvl="0" algn="ctr" eaLnBrk="0" fontAlgn="base" hangingPunct="0">
              <a:spcBef>
                <a:spcPct val="0"/>
              </a:spcBef>
              <a:spcAft>
                <a:spcPct val="0"/>
              </a:spcAft>
            </a:pPr>
            <a:endParaRPr lang="uk-UA" altLang="uk-UA" sz="2400" b="1" i="1" dirty="0">
              <a:solidFill>
                <a:schemeClr val="bg1"/>
              </a:solidFill>
              <a:latin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uk-UA" altLang="uk-UA" sz="2400" b="1" i="1" dirty="0">
                <a:solidFill>
                  <a:schemeClr val="bg1"/>
                </a:solidFill>
                <a:latin typeface="Times New Roman" panose="02020603050405020304" pitchFamily="18" charset="0"/>
                <a:cs typeface="Times New Roman" panose="02020603050405020304" pitchFamily="18" charset="0"/>
              </a:rPr>
              <a:t>Працюючий продукт </a:t>
            </a:r>
            <a:r>
              <a:rPr lang="uk-UA" altLang="uk-UA" sz="2400" dirty="0">
                <a:solidFill>
                  <a:schemeClr val="bg1"/>
                </a:solidFill>
                <a:latin typeface="Times New Roman" panose="02020603050405020304" pitchFamily="18" charset="0"/>
                <a:cs typeface="Times New Roman" panose="02020603050405020304" pitchFamily="18" charset="0"/>
              </a:rPr>
              <a:t>– головний показник прогресу</a:t>
            </a:r>
            <a:r>
              <a:rPr lang="uk-UA" altLang="uk-UA" sz="2400" dirty="0" smtClean="0">
                <a:solidFill>
                  <a:schemeClr val="bg1"/>
                </a:solidFill>
                <a:latin typeface="Times New Roman" panose="02020603050405020304" pitchFamily="18" charset="0"/>
                <a:cs typeface="Times New Roman" panose="02020603050405020304" pitchFamily="18" charset="0"/>
              </a:rPr>
              <a:t>.</a:t>
            </a:r>
          </a:p>
          <a:p>
            <a:pPr lvl="0" algn="ctr" eaLnBrk="0" fontAlgn="base" hangingPunct="0">
              <a:spcBef>
                <a:spcPct val="0"/>
              </a:spcBef>
              <a:spcAft>
                <a:spcPct val="0"/>
              </a:spcAft>
            </a:pPr>
            <a:endParaRPr lang="uk-UA" altLang="uk-UA" sz="2400" dirty="0">
              <a:solidFill>
                <a:schemeClr val="bg1"/>
              </a:solidFill>
              <a:latin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uk-UA" altLang="uk-UA" sz="2400" dirty="0">
                <a:solidFill>
                  <a:schemeClr val="bg1"/>
                </a:solidFill>
                <a:latin typeface="Times New Roman" panose="02020603050405020304" pitchFamily="18" charset="0"/>
                <a:cs typeface="Times New Roman" panose="02020603050405020304" pitchFamily="18" charset="0"/>
              </a:rPr>
              <a:t>Інвестори, розробники і користувачі повинні мати можливість </a:t>
            </a:r>
            <a:r>
              <a:rPr lang="uk-UA" altLang="uk-UA" sz="2400" b="1" i="1" dirty="0">
                <a:solidFill>
                  <a:schemeClr val="bg1"/>
                </a:solidFill>
                <a:latin typeface="Times New Roman" panose="02020603050405020304" pitchFamily="18" charset="0"/>
                <a:cs typeface="Times New Roman" panose="02020603050405020304" pitchFamily="18" charset="0"/>
              </a:rPr>
              <a:t>підтримувати</a:t>
            </a:r>
            <a:r>
              <a:rPr lang="uk-UA" altLang="uk-UA" sz="2400" dirty="0">
                <a:solidFill>
                  <a:schemeClr val="bg1"/>
                </a:solidFill>
                <a:latin typeface="Times New Roman" panose="02020603050405020304" pitchFamily="18" charset="0"/>
                <a:cs typeface="Times New Roman" panose="02020603050405020304" pitchFamily="18" charset="0"/>
              </a:rPr>
              <a:t> </a:t>
            </a:r>
            <a:br>
              <a:rPr lang="uk-UA" altLang="uk-UA" sz="2400" dirty="0">
                <a:solidFill>
                  <a:schemeClr val="bg1"/>
                </a:solidFill>
                <a:latin typeface="Times New Roman" panose="02020603050405020304" pitchFamily="18" charset="0"/>
                <a:cs typeface="Times New Roman" panose="02020603050405020304" pitchFamily="18" charset="0"/>
              </a:rPr>
            </a:br>
            <a:r>
              <a:rPr lang="uk-UA" altLang="uk-UA" sz="2400" dirty="0">
                <a:solidFill>
                  <a:schemeClr val="bg1"/>
                </a:solidFill>
                <a:latin typeface="Times New Roman" panose="02020603050405020304" pitchFamily="18" charset="0"/>
                <a:cs typeface="Times New Roman" panose="02020603050405020304" pitchFamily="18" charset="0"/>
              </a:rPr>
              <a:t>постійний ритм як завгодно довго. </a:t>
            </a:r>
            <a:r>
              <a:rPr lang="uk-UA" altLang="uk-UA" sz="2400" dirty="0" err="1">
                <a:solidFill>
                  <a:schemeClr val="bg1"/>
                </a:solidFill>
                <a:latin typeface="Times New Roman" panose="02020603050405020304" pitchFamily="18" charset="0"/>
                <a:cs typeface="Times New Roman" panose="02020603050405020304" pitchFamily="18" charset="0"/>
              </a:rPr>
              <a:t>Agile</a:t>
            </a:r>
            <a:r>
              <a:rPr lang="uk-UA" altLang="uk-UA" sz="2400" dirty="0">
                <a:solidFill>
                  <a:schemeClr val="bg1"/>
                </a:solidFill>
                <a:latin typeface="Times New Roman" panose="02020603050405020304" pitchFamily="18" charset="0"/>
                <a:cs typeface="Times New Roman" panose="02020603050405020304" pitchFamily="18" charset="0"/>
              </a:rPr>
              <a:t> допомагає </a:t>
            </a:r>
            <a:br>
              <a:rPr lang="uk-UA" altLang="uk-UA" sz="2400" dirty="0">
                <a:solidFill>
                  <a:schemeClr val="bg1"/>
                </a:solidFill>
                <a:latin typeface="Times New Roman" panose="02020603050405020304" pitchFamily="18" charset="0"/>
                <a:cs typeface="Times New Roman" panose="02020603050405020304" pitchFamily="18" charset="0"/>
              </a:rPr>
            </a:br>
            <a:r>
              <a:rPr lang="uk-UA" altLang="uk-UA" sz="2400" dirty="0">
                <a:solidFill>
                  <a:schemeClr val="bg1"/>
                </a:solidFill>
                <a:latin typeface="Times New Roman" panose="02020603050405020304" pitchFamily="18" charset="0"/>
                <a:cs typeface="Times New Roman" panose="02020603050405020304" pitchFamily="18" charset="0"/>
              </a:rPr>
              <a:t>налагодити такий </a:t>
            </a:r>
            <a:r>
              <a:rPr lang="uk-UA" altLang="uk-UA" sz="2400" b="1" i="1" dirty="0">
                <a:solidFill>
                  <a:schemeClr val="bg1"/>
                </a:solidFill>
                <a:latin typeface="Times New Roman" panose="02020603050405020304" pitchFamily="18" charset="0"/>
                <a:cs typeface="Times New Roman" panose="02020603050405020304" pitchFamily="18" charset="0"/>
              </a:rPr>
              <a:t>сталий процес </a:t>
            </a:r>
            <a:r>
              <a:rPr lang="uk-UA" altLang="uk-UA" sz="2400" dirty="0">
                <a:solidFill>
                  <a:schemeClr val="bg1"/>
                </a:solidFill>
                <a:latin typeface="Times New Roman" panose="02020603050405020304" pitchFamily="18" charset="0"/>
                <a:cs typeface="Times New Roman" panose="02020603050405020304" pitchFamily="18" charset="0"/>
              </a:rPr>
              <a:t>розробки</a:t>
            </a:r>
            <a:r>
              <a:rPr lang="uk-UA" altLang="uk-UA" sz="2400" dirty="0" smtClean="0">
                <a:solidFill>
                  <a:schemeClr val="bg1"/>
                </a:solidFill>
                <a:latin typeface="Times New Roman" panose="02020603050405020304" pitchFamily="18" charset="0"/>
                <a:cs typeface="Times New Roman" panose="02020603050405020304" pitchFamily="18" charset="0"/>
              </a:rPr>
              <a:t>.</a:t>
            </a:r>
            <a:endParaRPr lang="uk-UA" altLang="uk-UA"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78234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indent="0">
          <a:buFont typeface="Arial" panose="020B0604020202020204" pitchFamily="34" charset="0"/>
          <a:buNone/>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217793</TotalTime>
  <Words>1748</Words>
  <Application>Microsoft Office PowerPoint</Application>
  <PresentationFormat>Екран (4:3)</PresentationFormat>
  <Paragraphs>543</Paragraphs>
  <Slides>49</Slides>
  <Notes>44</Notes>
  <HiddenSlides>0</HiddenSlides>
  <MMClips>0</MMClips>
  <ScaleCrop>false</ScaleCrop>
  <HeadingPairs>
    <vt:vector size="6" baseType="variant">
      <vt:variant>
        <vt:lpstr>Використані шрифти</vt:lpstr>
      </vt:variant>
      <vt:variant>
        <vt:i4>8</vt:i4>
      </vt:variant>
      <vt:variant>
        <vt:lpstr>Тема</vt:lpstr>
      </vt:variant>
      <vt:variant>
        <vt:i4>1</vt:i4>
      </vt:variant>
      <vt:variant>
        <vt:lpstr>Заголовки слайдів</vt:lpstr>
      </vt:variant>
      <vt:variant>
        <vt:i4>49</vt:i4>
      </vt:variant>
    </vt:vector>
  </HeadingPairs>
  <TitlesOfParts>
    <vt:vector size="58" baseType="lpstr">
      <vt:lpstr>Arial</vt:lpstr>
      <vt:lpstr>Calibri</vt:lpstr>
      <vt:lpstr>Helvetica Neue Light</vt:lpstr>
      <vt:lpstr>Segoe UI</vt:lpstr>
      <vt:lpstr>Times New Roman</vt:lpstr>
      <vt:lpstr>Trebuchet MS</vt:lpstr>
      <vt:lpstr>Verdana</vt:lpstr>
      <vt:lpstr>Wingdings</vt:lpstr>
      <vt:lpstr>Office Theme</vt:lpstr>
      <vt:lpstr>SCRUM</vt:lpstr>
      <vt:lpstr>Зміст (Agenda)</vt:lpstr>
      <vt:lpstr>Презентація PowerPoint</vt:lpstr>
      <vt:lpstr>Agile intro</vt:lpstr>
      <vt:lpstr>Agile intro</vt:lpstr>
      <vt:lpstr>Agile intro</vt:lpstr>
      <vt:lpstr>Agile intro</vt:lpstr>
      <vt:lpstr>Agile intro</vt:lpstr>
      <vt:lpstr>Agile intro</vt:lpstr>
      <vt:lpstr>Agile intro</vt:lpstr>
      <vt:lpstr>Agile intro</vt:lpstr>
      <vt:lpstr>Як це працює?</vt:lpstr>
      <vt:lpstr>Як це працює?</vt:lpstr>
      <vt:lpstr>Життєвий цикл Agile </vt:lpstr>
      <vt:lpstr>Agile особливості</vt:lpstr>
      <vt:lpstr>Agile особливості</vt:lpstr>
      <vt:lpstr>SCRUM</vt:lpstr>
      <vt:lpstr>SCRUM  - всі грають РАЗОМ</vt:lpstr>
      <vt:lpstr>SCRUM </vt:lpstr>
      <vt:lpstr>SCRUM </vt:lpstr>
      <vt:lpstr>Презентація PowerPoint</vt:lpstr>
      <vt:lpstr>SCRUM </vt:lpstr>
      <vt:lpstr>SCRUM </vt:lpstr>
      <vt:lpstr>SCRUM Framework</vt:lpstr>
      <vt:lpstr>SCRUM Framework</vt:lpstr>
      <vt:lpstr>SCRUM Framework: Roles</vt:lpstr>
      <vt:lpstr>SCRUM Framework: Roles</vt:lpstr>
      <vt:lpstr>SCRUM Framework: Roles</vt:lpstr>
      <vt:lpstr>SCRUM Framework: Roles</vt:lpstr>
      <vt:lpstr>SCRUM Framework: Time boxes</vt:lpstr>
      <vt:lpstr>Sprint</vt:lpstr>
      <vt:lpstr>Sprint Planning</vt:lpstr>
      <vt:lpstr>Sprint Planning</vt:lpstr>
      <vt:lpstr>Daily SCRUM</vt:lpstr>
      <vt:lpstr>Daily SCRUM</vt:lpstr>
      <vt:lpstr>Sprint Review</vt:lpstr>
      <vt:lpstr>Sprint Retrospective</vt:lpstr>
      <vt:lpstr>SCRUM Framework: Artifacts</vt:lpstr>
      <vt:lpstr>Product Backlog</vt:lpstr>
      <vt:lpstr>Product Backlog Example</vt:lpstr>
      <vt:lpstr>Release Burndown</vt:lpstr>
      <vt:lpstr>Sprint Backlog</vt:lpstr>
      <vt:lpstr>Sprint Backlog Example</vt:lpstr>
      <vt:lpstr>Sprint Burndown  (діаграма згорання задач) </vt:lpstr>
      <vt:lpstr>Sprint Burndown </vt:lpstr>
      <vt:lpstr>Estimation and Planning</vt:lpstr>
      <vt:lpstr>Estimation and Planning</vt:lpstr>
      <vt:lpstr>Planning Poker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Global Marketing Plans &amp; Goals</dc:title>
  <dc:creator>Andriy Cherevko</dc:creator>
  <cp:lastModifiedBy>Viktoria Bandura</cp:lastModifiedBy>
  <cp:revision>307</cp:revision>
  <cp:lastPrinted>2014-01-08T21:58:06Z</cp:lastPrinted>
  <dcterms:created xsi:type="dcterms:W3CDTF">2011-09-23T10:13:30Z</dcterms:created>
  <dcterms:modified xsi:type="dcterms:W3CDTF">2016-04-11T06:08:02Z</dcterms:modified>
</cp:coreProperties>
</file>